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notesSlides/notesSlide2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5.xml" ContentType="application/vnd.openxmlformats-officedocument.presentationml.notesSlide+xml"/>
  <Override PartName="/ppt/tags/tag59.xml" ContentType="application/vnd.openxmlformats-officedocument.presentationml.tags+xml"/>
  <Override PartName="/ppt/notesSlides/notesSlide3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6"/>
  </p:notesMasterIdLst>
  <p:handoutMasterIdLst>
    <p:handoutMasterId r:id="rId57"/>
  </p:handoutMasterIdLst>
  <p:sldIdLst>
    <p:sldId id="302" r:id="rId2"/>
    <p:sldId id="266" r:id="rId3"/>
    <p:sldId id="309" r:id="rId4"/>
    <p:sldId id="306" r:id="rId5"/>
    <p:sldId id="307" r:id="rId6"/>
    <p:sldId id="310" r:id="rId7"/>
    <p:sldId id="263" r:id="rId8"/>
    <p:sldId id="312" r:id="rId9"/>
    <p:sldId id="311" r:id="rId10"/>
    <p:sldId id="265" r:id="rId11"/>
    <p:sldId id="313" r:id="rId12"/>
    <p:sldId id="287" r:id="rId13"/>
    <p:sldId id="292" r:id="rId14"/>
    <p:sldId id="268" r:id="rId15"/>
    <p:sldId id="269" r:id="rId16"/>
    <p:sldId id="270" r:id="rId17"/>
    <p:sldId id="271" r:id="rId18"/>
    <p:sldId id="316" r:id="rId19"/>
    <p:sldId id="272" r:id="rId20"/>
    <p:sldId id="317" r:id="rId21"/>
    <p:sldId id="314" r:id="rId22"/>
    <p:sldId id="274" r:id="rId23"/>
    <p:sldId id="315" r:id="rId24"/>
    <p:sldId id="275" r:id="rId25"/>
    <p:sldId id="276" r:id="rId26"/>
    <p:sldId id="299" r:id="rId27"/>
    <p:sldId id="294" r:id="rId28"/>
    <p:sldId id="295" r:id="rId29"/>
    <p:sldId id="296" r:id="rId30"/>
    <p:sldId id="297" r:id="rId31"/>
    <p:sldId id="344"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Lst>
  <p:sldSz cx="12192000" cy="6858000"/>
  <p:notesSz cx="7302500" cy="9588500"/>
  <p:custDataLst>
    <p:tags r:id="rId58"/>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74" autoAdjust="0"/>
    <p:restoredTop sz="90934" autoAdjust="0"/>
  </p:normalViewPr>
  <p:slideViewPr>
    <p:cSldViewPr>
      <p:cViewPr>
        <p:scale>
          <a:sx n="106" d="100"/>
          <a:sy n="106" d="100"/>
        </p:scale>
        <p:origin x="1352" y="3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tags" Target="tags/tag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Full joint probability table with 2^n entries</a:t>
            </a:r>
            <a:r>
              <a:rPr lang="en-US" baseline="0" dirty="0" smtClean="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latin typeface="Calibri"/>
                <a:cs typeface="Calibri"/>
              </a:rPr>
              <a:t>Conditional Independence is going to be key in everything we do</a:t>
            </a:r>
            <a:r>
              <a:rPr lang="en-US" baseline="0" dirty="0" smtClean="0">
                <a:latin typeface="Calibri"/>
                <a:cs typeface="Calibri"/>
              </a:rPr>
              <a:t>, via the chain rules.</a:t>
            </a:r>
            <a:r>
              <a:rPr lang="en-US" dirty="0" smtClean="0">
                <a:latin typeface="Calibri"/>
                <a:cs typeface="Calibri"/>
              </a:rPr>
              <a:t>  We pick an ordering of variables.</a:t>
            </a:r>
            <a:r>
              <a:rPr lang="en-US" baseline="0" dirty="0" smtClean="0">
                <a:latin typeface="Calibri"/>
                <a:cs typeface="Calibri"/>
              </a:rPr>
              <a:t>  There are N! ways of doing this ordering.</a:t>
            </a:r>
          </a:p>
          <a:p>
            <a:r>
              <a:rPr lang="en-US" baseline="0" dirty="0" smtClean="0">
                <a:latin typeface="Calibri"/>
                <a:cs typeface="Calibri"/>
              </a:rPr>
              <a:t>Let’s look at the chain rule for Traffic, Rain, Umbrella.  This is with no </a:t>
            </a:r>
            <a:r>
              <a:rPr lang="en-US" dirty="0" smtClean="0">
                <a:latin typeface="Calibri"/>
                <a:cs typeface="Calibri"/>
              </a:rPr>
              <a:t>Independence </a:t>
            </a:r>
            <a:r>
              <a:rPr lang="en-US" baseline="0" dirty="0" smtClean="0">
                <a:latin typeface="Calibri"/>
                <a:cs typeface="Calibri"/>
              </a:rPr>
              <a:t>assumptions whatsoever.  This is always true.   But if we’re willing to assume that traffic and umbrellas are independent given rain (T_||_U | R) then we can cross out the given traffic.</a:t>
            </a:r>
          </a:p>
          <a:p>
            <a:r>
              <a:rPr lang="en-US" baseline="0" dirty="0" smtClean="0">
                <a:latin typeface="Calibri"/>
                <a:cs typeface="Calibri"/>
              </a:rPr>
              <a:t>Why is this interesting?  The size of the distributions are very different.  </a:t>
            </a:r>
          </a:p>
          <a:p>
            <a:r>
              <a:rPr lang="en-US" baseline="0" dirty="0" smtClean="0">
                <a:latin typeface="Calibri"/>
                <a:cs typeface="Calibri"/>
              </a:rPr>
              <a:t>If you have y|x1</a:t>
            </a:r>
            <a:r>
              <a:rPr lang="mr-IN" baseline="0" dirty="0" smtClean="0">
                <a:latin typeface="Calibri"/>
                <a:cs typeface="Calibri"/>
              </a:rPr>
              <a:t>…</a:t>
            </a:r>
            <a:r>
              <a:rPr lang="en-US" baseline="0" dirty="0" err="1" smtClean="0">
                <a:latin typeface="Calibri"/>
                <a:cs typeface="Calibri"/>
              </a:rPr>
              <a:t>xk</a:t>
            </a:r>
            <a:r>
              <a:rPr lang="en-US" baseline="0" dirty="0" smtClean="0">
                <a:latin typeface="Calibri"/>
                <a:cs typeface="Calibri"/>
              </a:rPr>
              <a:t>?  If we have binary variables, then we have 2^k rows in your distribution (or maybe 2^k*2, depending on how you’re writing the tables).  </a:t>
            </a:r>
          </a:p>
          <a:p>
            <a:r>
              <a:rPr lang="en-US" baseline="0" dirty="0" smtClean="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Bayes</a:t>
            </a:r>
            <a:r>
              <a:rPr lang="en-US" baseline="0" dirty="0" smtClean="0"/>
              <a:t> Nets give us a different way of thinking about probability distributions.  Instead of just a full joint table, we’re going to go to a more </a:t>
            </a:r>
            <a:r>
              <a:rPr lang="en-US" b="1" baseline="0" dirty="0" smtClean="0"/>
              <a:t>compact representation </a:t>
            </a:r>
            <a:r>
              <a:rPr lang="en-US" baseline="0" dirty="0" smtClean="0"/>
              <a:t>that directly encodes our independence assumptions and which give us a graphical way of representing the interaction of variables which makes the </a:t>
            </a:r>
            <a:r>
              <a:rPr lang="en-US" b="1" baseline="0" dirty="0" smtClean="0"/>
              <a:t>structure</a:t>
            </a:r>
            <a:r>
              <a:rPr lang="en-US" baseline="0" dirty="0" smtClean="0"/>
              <a:t> </a:t>
            </a:r>
            <a:r>
              <a:rPr lang="en-US" b="1" baseline="0" dirty="0" smtClean="0"/>
              <a:t>of the problem </a:t>
            </a:r>
            <a:r>
              <a:rPr lang="en-US" baseline="0" dirty="0" smtClean="0"/>
              <a:t>much more obvious.</a:t>
            </a:r>
            <a:endParaRPr lang="en-US"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Let’s build some intuition.</a:t>
            </a:r>
          </a:p>
          <a:p>
            <a:r>
              <a:rPr lang="en-US" dirty="0" smtClean="0"/>
              <a:t>27 variables in</a:t>
            </a:r>
            <a:r>
              <a:rPr lang="en-US" baseline="0" dirty="0" smtClean="0"/>
              <a:t> the insurance domain.  If they are binary then there are 12^27 which is approx. 134 million entries.  So it’s not going to be plausible to enumerate.</a:t>
            </a:r>
          </a:p>
          <a:p>
            <a:r>
              <a:rPr lang="en-US" baseline="0" dirty="0" smtClean="0"/>
              <a:t>Let’s take a look at this structure.  There’s an arrow from socioeconomic status to extra car.  So whether you have an extra car in your household depends on your socio economic status.  </a:t>
            </a:r>
          </a:p>
          <a:p>
            <a:r>
              <a:rPr lang="en-US" baseline="0" dirty="0" smtClean="0"/>
              <a:t>What about </a:t>
            </a:r>
            <a:r>
              <a:rPr lang="en-US" baseline="0" dirty="0" err="1" smtClean="0"/>
              <a:t>anit</a:t>
            </a:r>
            <a:r>
              <a:rPr lang="en-US" baseline="0" dirty="0" smtClean="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Here’s a trouble shooting model.  </a:t>
            </a:r>
          </a:p>
          <a:p>
            <a:r>
              <a:rPr lang="en-US" dirty="0" smtClean="0"/>
              <a:t>Thing at the bottom are the effect</a:t>
            </a:r>
            <a:r>
              <a:rPr lang="en-US" baseline="0" dirty="0" smtClean="0"/>
              <a:t>, things at the top are causes.  2^16 = </a:t>
            </a:r>
            <a:r>
              <a:rPr lang="en-US" baseline="0" dirty="0" err="1" smtClean="0"/>
              <a:t>approx</a:t>
            </a:r>
            <a:r>
              <a:rPr lang="en-US" baseline="0" dirty="0" smtClean="0"/>
              <a:t> 65k for the full joint instantiation.  Here we only care about the local interaction?</a:t>
            </a:r>
          </a:p>
          <a:p>
            <a:r>
              <a:rPr lang="en-US" baseline="0" dirty="0" smtClean="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If an arc is missing, we are assuming that it is conditionally independent of</a:t>
            </a:r>
            <a:r>
              <a:rPr lang="en-US" baseline="0" dirty="0" smtClean="0"/>
              <a:t> the ones that it’s missing the arcs to. Intuitively we are encoding the direct interactions between variables. </a:t>
            </a:r>
          </a:p>
          <a:p>
            <a:r>
              <a:rPr lang="en-US" baseline="0" dirty="0" smtClean="0"/>
              <a:t>We only condition on a node’s parents.</a:t>
            </a:r>
          </a:p>
          <a:p>
            <a:r>
              <a:rPr lang="en-US" baseline="0" dirty="0" smtClean="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 does the BN look like for this?    No edges at all!!!</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about the traffic domain?</a:t>
            </a:r>
          </a:p>
          <a:p>
            <a:r>
              <a:rPr lang="en-US" dirty="0" smtClean="0"/>
              <a:t>Both</a:t>
            </a:r>
            <a:r>
              <a:rPr lang="en-US" baseline="0" dirty="0" smtClean="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a:t>
            </a:r>
          </a:p>
          <a:p>
            <a:r>
              <a:rPr lang="en-US" dirty="0" smtClean="0"/>
              <a:t>R </a:t>
            </a:r>
            <a:r>
              <a:rPr lang="en-US" dirty="0" smtClean="0">
                <a:sym typeface="Wingdings"/>
              </a:rPr>
              <a:t> T</a:t>
            </a:r>
          </a:p>
          <a:p>
            <a:r>
              <a:rPr lang="en-US" dirty="0" smtClean="0">
                <a:sym typeface="Wingdings"/>
              </a:rPr>
              <a:t>L  R</a:t>
            </a:r>
          </a:p>
          <a:p>
            <a:r>
              <a:rPr lang="en-US" dirty="0" smtClean="0">
                <a:sym typeface="Wingdings"/>
              </a:rPr>
              <a:t>R</a:t>
            </a:r>
            <a:r>
              <a:rPr lang="en-US" baseline="0" dirty="0" smtClean="0">
                <a:sym typeface="Wingdings"/>
              </a:rPr>
              <a:t>  D</a:t>
            </a:r>
          </a:p>
          <a:p>
            <a:r>
              <a:rPr lang="en-US" baseline="0" dirty="0" smtClean="0">
                <a:sym typeface="Wingdings"/>
              </a:rPr>
              <a:t>B  T</a:t>
            </a:r>
          </a:p>
          <a:p>
            <a:r>
              <a:rPr lang="en-US" baseline="0" dirty="0" smtClean="0">
                <a:sym typeface="Wingdings"/>
              </a:rPr>
              <a:t>R  B</a:t>
            </a:r>
          </a:p>
          <a:p>
            <a:r>
              <a:rPr lang="en-US" baseline="0" dirty="0" smtClean="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t>
            </a:r>
          </a:p>
          <a:p>
            <a:r>
              <a:rPr lang="en-US" dirty="0" smtClean="0"/>
              <a:t>B -&gt; A</a:t>
            </a:r>
          </a:p>
          <a:p>
            <a:r>
              <a:rPr lang="en-US" dirty="0" smtClean="0"/>
              <a:t>A</a:t>
            </a:r>
            <a:r>
              <a:rPr lang="en-US" baseline="0" dirty="0" smtClean="0"/>
              <a:t> -&gt; M</a:t>
            </a:r>
          </a:p>
          <a:p>
            <a:r>
              <a:rPr lang="en-US" baseline="0" dirty="0" smtClean="0"/>
              <a:t>A -&gt; J</a:t>
            </a:r>
          </a:p>
          <a:p>
            <a:r>
              <a:rPr lang="en-US" dirty="0" smtClean="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I’m going to make a CLAIM now.  You can get a full joint distribution</a:t>
            </a:r>
            <a:r>
              <a:rPr lang="en-US" baseline="0" dirty="0" smtClean="0"/>
              <a:t> as the product of the conditionals. </a:t>
            </a:r>
          </a:p>
          <a:p>
            <a:r>
              <a:rPr lang="en-US" baseline="0" dirty="0" smtClean="0"/>
              <a:t>We look at the variables, starting with cavity, since it has not parents.  So P(+</a:t>
            </a:r>
            <a:r>
              <a:rPr lang="en-US" baseline="0" dirty="0" err="1" smtClean="0"/>
              <a:t>cav</a:t>
            </a:r>
            <a:r>
              <a:rPr lang="en-US" baseline="0" dirty="0" smtClean="0"/>
              <a:t>, +catch, -toothache) = P(+cavity) * P(+catch|+cavity) * P(-toothache|+cavity).  </a:t>
            </a:r>
          </a:p>
          <a:p>
            <a:r>
              <a:rPr lang="en-US" baseline="0" dirty="0" smtClean="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All entries will be positive.  Will they sum to one?   Here’s the conditional independence</a:t>
            </a:r>
            <a:r>
              <a:rPr lang="en-US" baseline="0" dirty="0" smtClean="0"/>
              <a:t> </a:t>
            </a:r>
            <a:r>
              <a:rPr lang="en-US" dirty="0" smtClean="0"/>
              <a:t>assumptions that we’re making.</a:t>
            </a:r>
          </a:p>
          <a:p>
            <a:r>
              <a:rPr lang="en-US" dirty="0" smtClean="0"/>
              <a:t>Xi _||_ {xi</a:t>
            </a:r>
            <a:r>
              <a:rPr lang="mr-IN" dirty="0" smtClean="0"/>
              <a:t>…</a:t>
            </a:r>
            <a:r>
              <a:rPr lang="en-US" dirty="0" smtClean="0"/>
              <a:t>Xi-q} </a:t>
            </a:r>
            <a:r>
              <a:rPr lang="mr-IN" dirty="0" smtClean="0"/>
              <a:t>–</a:t>
            </a:r>
            <a:r>
              <a:rPr lang="en-US" dirty="0" smtClean="0"/>
              <a:t> Parents(Xi)</a:t>
            </a:r>
            <a:r>
              <a:rPr lang="en-US" baseline="0" dirty="0" smtClean="0"/>
              <a:t> | Parents(Xi)</a:t>
            </a:r>
          </a:p>
          <a:p>
            <a:endParaRPr lang="en-US" baseline="0" dirty="0" smtClean="0"/>
          </a:p>
          <a:p>
            <a:r>
              <a:rPr lang="en-US" baseline="0" dirty="0" smtClean="0"/>
              <a:t>For example X1 </a:t>
            </a:r>
            <a:r>
              <a:rPr lang="en-US" baseline="0" dirty="0" smtClean="0">
                <a:sym typeface="Wingdings"/>
              </a:rPr>
              <a:t> </a:t>
            </a:r>
            <a:r>
              <a:rPr lang="en-US" baseline="0" dirty="0" smtClean="0"/>
              <a:t> X2 and X1</a:t>
            </a:r>
            <a:r>
              <a:rPr lang="en-US" baseline="0" dirty="0" smtClean="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0.5</a:t>
            </a:r>
            <a:r>
              <a:rPr lang="en-US" baseline="0" dirty="0" smtClean="0"/>
              <a:t> * 0.5 * 0.5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24</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P(+r) * P(-t|+r) = ¼ * ¼ = 1/16.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t>
            </a:r>
            <a:r>
              <a:rPr lang="en-US" baseline="0" dirty="0" smtClean="0"/>
              <a:t> E A J M,</a:t>
            </a:r>
          </a:p>
          <a:p>
            <a:r>
              <a:rPr lang="en-US" baseline="0" dirty="0" smtClean="0"/>
              <a:t>E_||_B</a:t>
            </a:r>
          </a:p>
          <a:p>
            <a:r>
              <a:rPr lang="en-US" baseline="0" dirty="0" smtClean="0"/>
              <a:t>J_||_B,E,M|A</a:t>
            </a:r>
          </a:p>
          <a:p>
            <a:r>
              <a:rPr lang="en-US" baseline="0" dirty="0" smtClean="0"/>
              <a:t>M_||_ B,E,J|A.  </a:t>
            </a:r>
          </a:p>
          <a:p>
            <a:r>
              <a:rPr lang="en-US" baseline="0" dirty="0" smtClean="0"/>
              <a:t>These are the things that get left out of our linearization of the chain rule.</a:t>
            </a:r>
          </a:p>
          <a:p>
            <a:r>
              <a:rPr lang="en-US" baseline="0" dirty="0" smtClean="0"/>
              <a:t>Here’s the Full BN including the tables.  Should we be surprised  that the alarm table is  the biggest?  No, that’s just the consequence of its having the most parents.</a:t>
            </a:r>
          </a:p>
          <a:p>
            <a:r>
              <a:rPr lang="en-US" baseline="0" dirty="0" smtClean="0"/>
              <a:t>What if we wanted the probability of this?  P(+b, -e +a, +j, +m)?  We just select all rows that are consistent with it, and then we get the probability.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Causality</a:t>
            </a:r>
            <a:r>
              <a:rPr lang="en-US" baseline="0" dirty="0" smtClean="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  Specified</a:t>
            </a:r>
            <a:r>
              <a:rPr lang="en-US" baseline="0" dirty="0" smtClean="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BNs</a:t>
            </a:r>
            <a:r>
              <a:rPr lang="en-US" baseline="0" dirty="0" smtClean="0"/>
              <a:t> don’t have to be causal.  Often times we do choose them to be causal, since it often uses fewer parents.  It’s also easier to think about and to elicit from experts.</a:t>
            </a:r>
          </a:p>
          <a:p>
            <a:endParaRPr lang="en-US" baseline="0" dirty="0" smtClean="0"/>
          </a:p>
          <a:p>
            <a:r>
              <a:rPr lang="en-US" baseline="0" dirty="0" smtClean="0"/>
              <a:t>For non-causal ones, consider traffic and drips.  In a casual BN we have R -&gt; T and R-&gt; D, but we could equally well have T-&gt;D (or vice versa) if that were an easier table to generate.  That would reflect a correlation, not a causation.</a:t>
            </a:r>
          </a:p>
          <a:p>
            <a:endParaRPr lang="en-US" baseline="0" dirty="0" smtClean="0"/>
          </a:p>
          <a:p>
            <a:r>
              <a:rPr lang="en-US" baseline="0" dirty="0" smtClean="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Linear in N rather than exponential in N</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do we know if two variables are independent?  We can</a:t>
            </a:r>
            <a:r>
              <a:rPr lang="en-US" baseline="0" dirty="0" smtClean="0"/>
              <a:t> test it by comparing their joint distribution to their marginal distributions. By the Product Rule we know that P(</a:t>
            </a:r>
            <a:r>
              <a:rPr lang="en-US" baseline="0" dirty="0" err="1" smtClean="0"/>
              <a:t>x,y</a:t>
            </a:r>
            <a:r>
              <a:rPr lang="en-US" baseline="0" dirty="0" smtClean="0"/>
              <a:t>) = P(y)*P(</a:t>
            </a:r>
            <a:r>
              <a:rPr lang="en-US" baseline="0" dirty="0" err="1" smtClean="0"/>
              <a:t>x|y</a:t>
            </a:r>
            <a:r>
              <a:rPr lang="en-US" baseline="0" dirty="0" smtClean="0"/>
              <a:t>) (or P(</a:t>
            </a:r>
            <a:r>
              <a:rPr lang="en-US" baseline="0" dirty="0" err="1" smtClean="0"/>
              <a:t>x,y</a:t>
            </a:r>
            <a:r>
              <a:rPr lang="en-US" baseline="0" dirty="0" smtClean="0"/>
              <a:t>) = P(x)*P(</a:t>
            </a:r>
            <a:r>
              <a:rPr lang="en-US" baseline="0" dirty="0" err="1" smtClean="0"/>
              <a:t>y|x</a:t>
            </a:r>
            <a:r>
              <a:rPr lang="en-US" baseline="0" dirty="0" smtClean="0"/>
              <a:t>))  However, if they are independent then the distribution is just P(x)*P(y).</a:t>
            </a:r>
            <a:br>
              <a:rPr lang="en-US" baseline="0" dirty="0" smtClean="0"/>
            </a:br>
            <a:r>
              <a:rPr lang="en-US" baseline="0" dirty="0" smtClean="0"/>
              <a:t>In addition we could also write </a:t>
            </a:r>
            <a:r>
              <a:rPr lang="en-US" baseline="0" dirty="0" err="1" smtClean="0"/>
              <a:t>For_all</a:t>
            </a:r>
            <a:r>
              <a:rPr lang="en-US" baseline="0" dirty="0" smtClean="0"/>
              <a:t> x, y : P(</a:t>
            </a:r>
            <a:r>
              <a:rPr lang="en-US" baseline="0" dirty="0" err="1" smtClean="0"/>
              <a:t>y|x</a:t>
            </a:r>
            <a:r>
              <a:rPr lang="en-US" baseline="0" dirty="0" smtClean="0"/>
              <a:t>) = P(y)</a:t>
            </a:r>
            <a:br>
              <a:rPr lang="en-US" baseline="0" dirty="0" smtClean="0"/>
            </a:br>
            <a:r>
              <a:rPr lang="en-US" baseline="0" dirty="0" smtClean="0"/>
              <a:t/>
            </a:r>
            <a:br>
              <a:rPr lang="en-US" baseline="0" dirty="0" smtClean="0"/>
            </a:br>
            <a:r>
              <a:rPr lang="en-US" baseline="0" dirty="0" smtClean="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We encode</a:t>
            </a:r>
            <a:r>
              <a:rPr lang="en-US" baseline="0" dirty="0" smtClean="0">
                <a:latin typeface="Arial" pitchFamily="34" charset="0"/>
                <a:ea typeface="ＭＳ Ｐゴシック" pitchFamily="34" charset="-128"/>
              </a:rPr>
              <a:t> some conditional independencies explicitly.</a:t>
            </a:r>
          </a:p>
          <a:p>
            <a:r>
              <a:rPr lang="en-US" baseline="0" dirty="0" smtClean="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smtClean="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33</a:t>
            </a:fld>
            <a:endParaRPr lang="en-US" smtClean="0">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go from P(X,Y,Z,W) =</a:t>
            </a:r>
            <a:r>
              <a:rPr lang="en-US" baseline="0" dirty="0" smtClean="0"/>
              <a:t> P(X) P(Y|X) P(Z|X,Y) P(W|X,Y,Z) via the chain rule to P(X) P(Y|X) P(Z|Y) P(W|Z)</a:t>
            </a:r>
          </a:p>
          <a:p>
            <a:r>
              <a:rPr lang="en-US" baseline="0" dirty="0" smtClean="0"/>
              <a:t>So Z_||_X|Y, W_||_X,Y|Z.  Any other that are true given this Bayes Net?  (Z is independent of X given Y).</a:t>
            </a:r>
          </a:p>
          <a:p>
            <a:endParaRPr lang="en-US" baseline="0" dirty="0" smtClean="0"/>
          </a:p>
          <a:p>
            <a:r>
              <a:rPr lang="en-US" baseline="0" dirty="0" smtClean="0"/>
              <a:t>W_||_X|Y.  We need to show that P(W|X,Y) = P(W|Y).  Don’t do it here.  Maybe good exam question.  No, too hard for an exam </a:t>
            </a:r>
            <a:r>
              <a:rPr lang="en-US" baseline="0" dirty="0" err="1" smtClean="0"/>
              <a:t>questino</a:t>
            </a:r>
            <a:r>
              <a:rPr lang="en-US" baseline="0" dirty="0" smtClean="0"/>
              <a:t>.</a:t>
            </a:r>
          </a:p>
          <a:p>
            <a:endParaRPr lang="en-US" baseline="0" dirty="0" smtClean="0"/>
          </a:p>
          <a:p>
            <a:r>
              <a:rPr lang="en-US" baseline="0" dirty="0" smtClean="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Addendum: Uniform given the parent values.  This just means that the parents are irrelevant.   This means that by just looking at the graph structure we can’t always infer that they’re not independent.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ea typeface="ＭＳ Ｐゴシック" pitchFamily="34" charset="-128"/>
              </a:rPr>
              <a:t>Study independence properties for triples</a:t>
            </a:r>
          </a:p>
          <a:p>
            <a:pPr eaLnBrk="1" hangingPunct="1"/>
            <a:r>
              <a:rPr lang="en-US" dirty="0" smtClean="0">
                <a:ea typeface="ＭＳ Ｐゴシック" pitchFamily="34" charset="-128"/>
              </a:rPr>
              <a:t>Analyze complex cases in terms of member triples</a:t>
            </a: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D is for Descendants.</a:t>
            </a:r>
          </a:p>
          <a:p>
            <a:pPr eaLnBrk="1" hangingPunct="1"/>
            <a:endParaRPr 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38</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assumptions that are available to us are given by P(X,Y,X)</a:t>
            </a:r>
            <a:r>
              <a:rPr lang="en-US" baseline="0" dirty="0" smtClean="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smtClean="0"/>
              <a:t>Determinitistic</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Special case where observing the thing in the middle make things depend</a:t>
            </a:r>
            <a:r>
              <a:rPr lang="en-US" baseline="0" dirty="0" smtClean="0"/>
              <a:t> on each other.  One of the causes must be true.  Seeing one explains away the need for the other.</a:t>
            </a:r>
          </a:p>
          <a:p>
            <a:endParaRPr lang="en-US" baseline="0" dirty="0" smtClean="0"/>
          </a:p>
          <a:p>
            <a:r>
              <a:rPr lang="en-US" baseline="0" dirty="0" smtClean="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Sum_z</a:t>
            </a:r>
            <a:r>
              <a:rPr lang="en-US" baseline="0" dirty="0" smtClean="0"/>
              <a:t> P(P(X,Y,Z) = </a:t>
            </a:r>
            <a:r>
              <a:rPr lang="en-US" baseline="0" dirty="0" err="1" smtClean="0"/>
              <a:t>Sum_z</a:t>
            </a:r>
            <a:r>
              <a:rPr lang="en-US" baseline="0" dirty="0" smtClean="0"/>
              <a:t> P(X)P(Y)P(Z|X,Y)</a:t>
            </a:r>
          </a:p>
          <a:p>
            <a:r>
              <a:rPr lang="en-US" dirty="0" smtClean="0"/>
              <a:t>Move P(X)</a:t>
            </a:r>
            <a:r>
              <a:rPr lang="en-US" baseline="0" dirty="0" smtClean="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P(X)P(Y) </a:t>
            </a:r>
            <a:r>
              <a:rPr lang="en-US" baseline="0" dirty="0" err="1" smtClean="0"/>
              <a:t>Sum_z</a:t>
            </a:r>
            <a:r>
              <a:rPr lang="en-US" baseline="0" dirty="0" smtClean="0"/>
              <a:t> P(Z|X,Y). </a:t>
            </a:r>
            <a:r>
              <a:rPr lang="mr-IN" baseline="0" dirty="0" smtClean="0"/>
              <a:t>…</a:t>
            </a:r>
            <a:r>
              <a:rPr lang="en-US" baseline="0" dirty="0" smtClean="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Gray</a:t>
            </a:r>
            <a:r>
              <a:rPr lang="en-US" baseline="0" dirty="0" smtClean="0"/>
              <a:t> is observed.</a:t>
            </a:r>
          </a:p>
          <a:p>
            <a:r>
              <a:rPr lang="en-US" baseline="0" dirty="0" smtClean="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All triples on ones of the</a:t>
            </a:r>
            <a:r>
              <a:rPr lang="en-US" baseline="0" dirty="0" smtClean="0"/>
              <a:t> </a:t>
            </a:r>
            <a:r>
              <a:rPr lang="en-US" dirty="0" smtClean="0"/>
              <a:t>paths</a:t>
            </a:r>
            <a:r>
              <a:rPr lang="en-US" baseline="0" dirty="0" smtClean="0"/>
              <a:t> </a:t>
            </a:r>
            <a:r>
              <a:rPr lang="en-US" dirty="0" smtClean="0"/>
              <a:t>are active</a:t>
            </a:r>
            <a:r>
              <a:rPr lang="en-US" baseline="0" dirty="0" smtClean="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How do can we test if two variables are independent?  We can</a:t>
            </a:r>
            <a:r>
              <a:rPr lang="en-US" baseline="0" dirty="0" smtClean="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T</a:t>
            </a:r>
            <a:r>
              <a:rPr lang="en-US" altLang="en-US" dirty="0" smtClean="0">
                <a:latin typeface="Arial" pitchFamily="34" charset="0"/>
                <a:ea typeface="ＭＳ Ｐゴシック" pitchFamily="34" charset="-128"/>
              </a:rPr>
              <a:t>’</a:t>
            </a:r>
            <a:r>
              <a:rPr lang="en-US" dirty="0" smtClean="0">
                <a:latin typeface="Arial" pitchFamily="34" charset="0"/>
                <a:ea typeface="ＭＳ Ｐゴシック" pitchFamily="34" charset="-128"/>
              </a:rPr>
              <a:t>: traffic report</a:t>
            </a:r>
          </a:p>
          <a:p>
            <a:r>
              <a:rPr lang="en-US" dirty="0" smtClean="0">
                <a:latin typeface="Arial" pitchFamily="34" charset="0"/>
                <a:ea typeface="ＭＳ Ｐゴシック" pitchFamily="34" charset="-128"/>
              </a:rPr>
              <a:t>For two and 3,</a:t>
            </a:r>
            <a:r>
              <a:rPr lang="en-US" baseline="0" dirty="0" smtClean="0">
                <a:latin typeface="Arial" pitchFamily="34" charset="0"/>
                <a:ea typeface="ＭＳ Ｐゴシック" pitchFamily="34" charset="-128"/>
              </a:rPr>
              <a:t> the entire path is active, so no guarantee</a:t>
            </a:r>
            <a:endParaRPr lang="en-US" dirty="0" smtClean="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48</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joint distribution table has 2^n possible entries. That’s going to be a very large table.   But these are</a:t>
            </a:r>
            <a:r>
              <a:rPr lang="en-US" baseline="0" dirty="0" smtClean="0"/>
              <a:t> independent, so if we just represent them with the marginal, then we have 2*n tables.  </a:t>
            </a:r>
            <a:br>
              <a:rPr lang="en-US" baseline="0" dirty="0" smtClean="0"/>
            </a:br>
            <a:r>
              <a:rPr lang="en-US" baseline="0" dirty="0" smtClean="0"/>
              <a:t>Full independence is a limiting assumption. Why because if we measure something about 1 variable, we cannot make inferences about any of the other variables.  But that inference is exactly what we would like to be able to do.</a:t>
            </a:r>
            <a:br>
              <a:rPr lang="en-US" baseline="0" dirty="0" smtClean="0"/>
            </a:br>
            <a:r>
              <a:rPr lang="en-US" baseline="0" dirty="0" smtClean="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can say if I have a cavity</a:t>
            </a:r>
            <a:r>
              <a:rPr lang="en-US" baseline="0" dirty="0" smtClean="0"/>
              <a:t> then the chance that the probe will detect it is independent of the fact that I have a toothache. </a:t>
            </a:r>
          </a:p>
          <a:p>
            <a:r>
              <a:rPr lang="en-US" baseline="0" dirty="0" smtClean="0"/>
              <a:t>We say that Toothache and Detect are conditionally </a:t>
            </a:r>
            <a:r>
              <a:rPr lang="en-US" baseline="0" dirty="0" err="1" smtClean="0"/>
              <a:t>indpendent</a:t>
            </a:r>
            <a:r>
              <a:rPr lang="en-US" baseline="0" dirty="0" smtClean="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smtClean="0"/>
              <a:t>How do we prove that?  Let’s prove that the first one implies the second.  </a:t>
            </a:r>
          </a:p>
          <a:p>
            <a:r>
              <a:rPr lang="en-US" baseline="0" dirty="0" smtClean="0"/>
              <a:t>1) First, let’s start with the definition of the conditional</a:t>
            </a:r>
            <a:r>
              <a:rPr lang="mr-IN" baseline="0" dirty="0" smtClean="0"/>
              <a:t>…</a:t>
            </a:r>
            <a:r>
              <a:rPr lang="en-US" baseline="0" dirty="0" smtClean="0"/>
              <a:t> P(</a:t>
            </a:r>
            <a:r>
              <a:rPr lang="en-US" baseline="0" dirty="0" err="1" smtClean="0"/>
              <a:t>x|z,y</a:t>
            </a:r>
            <a:r>
              <a:rPr lang="en-US" baseline="0" dirty="0" smtClean="0"/>
              <a:t>) = P(</a:t>
            </a:r>
            <a:r>
              <a:rPr lang="en-US" baseline="0" dirty="0" err="1" smtClean="0"/>
              <a:t>z,y,z</a:t>
            </a:r>
            <a:r>
              <a:rPr lang="en-US" baseline="0" dirty="0" smtClean="0"/>
              <a:t>) / P(</a:t>
            </a:r>
            <a:r>
              <a:rPr lang="en-US" baseline="0" dirty="0" err="1" smtClean="0"/>
              <a:t>y,z</a:t>
            </a:r>
            <a:r>
              <a:rPr lang="en-US" baseline="0" dirty="0" smtClean="0"/>
              <a:t>)</a:t>
            </a:r>
          </a:p>
          <a:p>
            <a:r>
              <a:rPr lang="en-US" baseline="0" dirty="0" smtClean="0"/>
              <a:t>2) Now we want to incorporate our assumption, since that’s critical to what we want to prove.  So let’s re-write the numerator as P(z)* P(</a:t>
            </a:r>
            <a:r>
              <a:rPr lang="en-US" baseline="0" dirty="0" err="1" smtClean="0"/>
              <a:t>z,y|z</a:t>
            </a:r>
            <a:r>
              <a:rPr lang="en-US" baseline="0" dirty="0" smtClean="0"/>
              <a:t>) which is just the definition of the joint.  Keep the denominator for now.</a:t>
            </a:r>
          </a:p>
          <a:p>
            <a:r>
              <a:rPr lang="en-US" baseline="0" dirty="0" smtClean="0"/>
              <a:t>3) Let’s use our assumption, to rewrite the numerator as P(z) * (</a:t>
            </a:r>
            <a:r>
              <a:rPr lang="en-US" baseline="0" dirty="0" err="1" smtClean="0"/>
              <a:t>Px|z</a:t>
            </a:r>
            <a:r>
              <a:rPr lang="en-US" baseline="0" dirty="0" smtClean="0"/>
              <a:t>) * P(</a:t>
            </a:r>
            <a:r>
              <a:rPr lang="en-US" baseline="0" dirty="0" err="1" smtClean="0"/>
              <a:t>y|z</a:t>
            </a:r>
            <a:r>
              <a:rPr lang="en-US" baseline="0" dirty="0" smtClean="0"/>
              <a:t>).  Then we can re-write the denominator as P(z)*P(</a:t>
            </a:r>
            <a:r>
              <a:rPr lang="en-US" baseline="0" dirty="0" err="1" smtClean="0"/>
              <a:t>y|z</a:t>
            </a:r>
            <a:r>
              <a:rPr lang="en-US" baseline="0" dirty="0" smtClean="0"/>
              <a:t>), and cancel terms to find that P(X|Z,Y) = P(X|Z).</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Also</a:t>
            </a:r>
            <a:r>
              <a:rPr lang="en-US" baseline="0" dirty="0" smtClean="0"/>
              <a:t> equivalent: For All </a:t>
            </a:r>
            <a:r>
              <a:rPr lang="en-US" baseline="0" dirty="0" err="1" smtClean="0"/>
              <a:t>x,y,z</a:t>
            </a:r>
            <a:r>
              <a:rPr lang="en-US" baseline="0" dirty="0" smtClean="0"/>
              <a:t>: P(</a:t>
            </a:r>
            <a:r>
              <a:rPr lang="en-US" baseline="0" dirty="0" err="1" smtClean="0"/>
              <a:t>y|z,x</a:t>
            </a:r>
            <a:r>
              <a:rPr lang="en-US" baseline="0" dirty="0" smtClean="0"/>
              <a:t>) = P(</a:t>
            </a:r>
            <a:r>
              <a:rPr lang="en-US" baseline="0" dirty="0" err="1" smtClean="0"/>
              <a:t>y|z</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What’s a reasonable conditional independence assumption to make here?  T _||_ U | R. </a:t>
            </a:r>
            <a:r>
              <a:rPr lang="en-US" baseline="0" dirty="0" smtClean="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What’s a reasonable conditional independence assumption to make here?  A _||_ F | S.  Alarm</a:t>
            </a:r>
            <a:r>
              <a:rPr lang="en-US" baseline="0" dirty="0" smtClean="0"/>
              <a:t> </a:t>
            </a:r>
            <a:r>
              <a:rPr lang="en-US" dirty="0" smtClean="0"/>
              <a:t>just</a:t>
            </a:r>
            <a:r>
              <a:rPr lang="en-US" baseline="0" dirty="0" smtClean="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3878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Layout" Target="../slideLayouts/slideLayout2.xml"/><Relationship Id="rId7" Type="http://schemas.openxmlformats.org/officeDocument/2006/relationships/notesSlide" Target="../notesSlides/notesSlide10.xml"/><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wmf"/></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9.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5.png"/><Relationship Id="rId5" Type="http://schemas.openxmlformats.org/officeDocument/2006/relationships/image" Target="../media/image17.png"/><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slideLayout" Target="../slideLayouts/slideLayout2.xml"/><Relationship Id="rId5" Type="http://schemas.openxmlformats.org/officeDocument/2006/relationships/notesSlide" Target="../notesSlides/notesSlide20.xml"/><Relationship Id="rId6" Type="http://schemas.openxmlformats.org/officeDocument/2006/relationships/image" Target="../media/image35.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tags" Target="../tags/tag24.xml"/><Relationship Id="rId2"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2.png"/><Relationship Id="rId1" Type="http://schemas.openxmlformats.org/officeDocument/2006/relationships/tags" Target="../tags/tag27.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slideLayout" Target="../slideLayouts/slideLayout2.xml"/><Relationship Id="rId6" Type="http://schemas.openxmlformats.org/officeDocument/2006/relationships/notesSlide" Target="../notesSlides/notesSlide22.xml"/><Relationship Id="rId7" Type="http://schemas.openxmlformats.org/officeDocument/2006/relationships/image" Target="../media/image43.png"/><Relationship Id="rId8" Type="http://schemas.openxmlformats.org/officeDocument/2006/relationships/image" Target="../media/image45.png"/><Relationship Id="rId9" Type="http://schemas.openxmlformats.org/officeDocument/2006/relationships/image" Target="../media/image42.png"/><Relationship Id="rId10" Type="http://schemas.openxmlformats.org/officeDocument/2006/relationships/image" Target="../media/image46.png"/><Relationship Id="rId1" Type="http://schemas.openxmlformats.org/officeDocument/2006/relationships/tags" Target="../tags/tag28.xml"/><Relationship Id="rId2" Type="http://schemas.openxmlformats.org/officeDocument/2006/relationships/tags" Target="../tags/tag29.xml"/></Relationships>
</file>

<file path=ppt/slides/_rels/slide24.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35.png"/><Relationship Id="rId13" Type="http://schemas.openxmlformats.org/officeDocument/2006/relationships/image" Target="../media/image50.png"/><Relationship Id="rId14" Type="http://schemas.openxmlformats.org/officeDocument/2006/relationships/image" Target="../media/image17.png"/><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slideLayout" Target="../slideLayouts/slideLayout2.xml"/><Relationship Id="rId8" Type="http://schemas.openxmlformats.org/officeDocument/2006/relationships/notesSlide" Target="../notesSlides/notesSlide23.xml"/><Relationship Id="rId9" Type="http://schemas.openxmlformats.org/officeDocument/2006/relationships/image" Target="../media/image47.png"/><Relationship Id="rId10"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tags" Target="../tags/tag40.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36.png"/><Relationship Id="rId10" Type="http://schemas.openxmlformats.org/officeDocument/2006/relationships/image" Target="../media/image54.png"/><Relationship Id="rId1" Type="http://schemas.openxmlformats.org/officeDocument/2006/relationships/tags" Target="../tags/tag38.xml"/><Relationship Id="rId2" Type="http://schemas.openxmlformats.org/officeDocument/2006/relationships/tags" Target="../tags/tag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tags" Target="../tags/tag43.xml"/><Relationship Id="rId4" Type="http://schemas.openxmlformats.org/officeDocument/2006/relationships/slideLayout" Target="../slideLayouts/slideLayout2.xml"/><Relationship Id="rId5" Type="http://schemas.openxmlformats.org/officeDocument/2006/relationships/notesSlide" Target="../notesSlides/notesSlide26.xml"/><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6.png"/><Relationship Id="rId9" Type="http://schemas.openxmlformats.org/officeDocument/2006/relationships/image" Target="../media/image36.png"/><Relationship Id="rId10" Type="http://schemas.openxmlformats.org/officeDocument/2006/relationships/image" Target="../media/image57.png"/><Relationship Id="rId1" Type="http://schemas.openxmlformats.org/officeDocument/2006/relationships/tags" Target="../tags/tag41.xml"/><Relationship Id="rId2" Type="http://schemas.openxmlformats.org/officeDocument/2006/relationships/tags" Target="../tags/tag42.xml"/></Relationships>
</file>

<file path=ppt/slides/_rels/slide28.xml.rels><?xml version="1.0" encoding="UTF-8" standalone="yes"?>
<Relationships xmlns="http://schemas.openxmlformats.org/package/2006/relationships"><Relationship Id="rId3" Type="http://schemas.openxmlformats.org/officeDocument/2006/relationships/tags" Target="../tags/tag46.xml"/><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6.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 Type="http://schemas.openxmlformats.org/officeDocument/2006/relationships/tags" Target="../tags/tag44.xml"/><Relationship Id="rId2" Type="http://schemas.openxmlformats.org/officeDocument/2006/relationships/tags" Target="../tags/tag4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61.png"/><Relationship Id="rId5" Type="http://schemas.openxmlformats.org/officeDocument/2006/relationships/image" Target="../media/image46.png"/><Relationship Id="rId1" Type="http://schemas.openxmlformats.org/officeDocument/2006/relationships/tags" Target="../tags/tag47.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tags" Target="../tags/tag48.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 Type="http://schemas.openxmlformats.org/officeDocument/2006/relationships/tags" Target="../tags/tag49.xml"/><Relationship Id="rId2" Type="http://schemas.openxmlformats.org/officeDocument/2006/relationships/tags" Target="../tags/tag50.xml"/><Relationship Id="rId3" Type="http://schemas.openxmlformats.org/officeDocument/2006/relationships/tags" Target="../tags/tag51.xml"/><Relationship Id="rId4" Type="http://schemas.openxmlformats.org/officeDocument/2006/relationships/tags" Target="../tags/tag52.xml"/><Relationship Id="rId5" Type="http://schemas.openxmlformats.org/officeDocument/2006/relationships/tags" Target="../tags/tag53.xml"/><Relationship Id="rId6" Type="http://schemas.openxmlformats.org/officeDocument/2006/relationships/slideLayout" Target="../slideLayouts/slideLayout2.xml"/><Relationship Id="rId7" Type="http://schemas.openxmlformats.org/officeDocument/2006/relationships/image" Target="../media/image2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tags" Target="../tags/tag54.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Layout" Target="../slideLayouts/slideLayout2.xml"/><Relationship Id="rId6" Type="http://schemas.openxmlformats.org/officeDocument/2006/relationships/notesSlide" Target="../notesSlides/notesSlide35.xml"/><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 Id="rId11" Type="http://schemas.openxmlformats.org/officeDocument/2006/relationships/image" Target="../media/image77.png"/><Relationship Id="rId1" Type="http://schemas.openxmlformats.org/officeDocument/2006/relationships/tags" Target="../tags/tag55.xml"/><Relationship Id="rId2" Type="http://schemas.openxmlformats.org/officeDocument/2006/relationships/tags" Target="../tags/tag56.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2.xml"/><Relationship Id="rId6" Type="http://schemas.openxmlformats.org/officeDocument/2006/relationships/notesSlide" Target="../notesSlides/notesSlide4.xml"/><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tags" Target="../tags/tag5.xml"/><Relationship Id="rId2" Type="http://schemas.openxmlformats.org/officeDocument/2006/relationships/tags" Target="../tags/tag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tags" Target="../tags/tag59.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slideLayout" Target="../slideLayouts/slideLayout2.xml"/><Relationship Id="rId6" Type="http://schemas.openxmlformats.org/officeDocument/2006/relationships/image" Target="../media/image75.png"/><Relationship Id="rId7" Type="http://schemas.openxmlformats.org/officeDocument/2006/relationships/image" Target="../media/image77.png"/><Relationship Id="rId8" Type="http://schemas.openxmlformats.org/officeDocument/2006/relationships/image" Target="../media/image80.png"/><Relationship Id="rId9" Type="http://schemas.openxmlformats.org/officeDocument/2006/relationships/image" Target="../media/image78.png"/><Relationship Id="rId10" Type="http://schemas.openxmlformats.org/officeDocument/2006/relationships/image" Target="../media/image79.png"/><Relationship Id="rId1" Type="http://schemas.openxmlformats.org/officeDocument/2006/relationships/tags" Target="../tags/tag60.xml"/><Relationship Id="rId2" Type="http://schemas.openxmlformats.org/officeDocument/2006/relationships/tags" Target="../tags/tag6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9.xml"/><Relationship Id="rId5" Type="http://schemas.openxmlformats.org/officeDocument/2006/relationships/image" Target="../media/image86.png"/><Relationship Id="rId6" Type="http://schemas.openxmlformats.org/officeDocument/2006/relationships/image" Target="../media/image87.emf"/><Relationship Id="rId7" Type="http://schemas.openxmlformats.org/officeDocument/2006/relationships/image" Target="../media/image88.png"/><Relationship Id="rId8" Type="http://schemas.openxmlformats.org/officeDocument/2006/relationships/image" Target="../media/image89.png"/><Relationship Id="rId1" Type="http://schemas.openxmlformats.org/officeDocument/2006/relationships/tags" Target="../tags/tag64.xml"/><Relationship Id="rId2" Type="http://schemas.openxmlformats.org/officeDocument/2006/relationships/tags" Target="../tags/tag65.xml"/></Relationships>
</file>

<file path=ppt/slides/_rels/slide48.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slideLayout" Target="../slideLayouts/slideLayout2.xml"/><Relationship Id="rId5" Type="http://schemas.openxmlformats.org/officeDocument/2006/relationships/notesSlide" Target="../notesSlides/notesSlide40.xml"/><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1" Type="http://schemas.openxmlformats.org/officeDocument/2006/relationships/tags" Target="../tags/tag66.xml"/><Relationship Id="rId2" Type="http://schemas.openxmlformats.org/officeDocument/2006/relationships/tags" Target="../tags/tag67.xml"/></Relationships>
</file>

<file path=ppt/slides/_rels/slide49.xml.rels><?xml version="1.0" encoding="UTF-8" standalone="yes"?>
<Relationships xmlns="http://schemas.openxmlformats.org/package/2006/relationships"><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slideLayout" Target="../slideLayouts/slideLayout2.xml"/><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tags" Target="../tags/tag69.xml"/><Relationship Id="rId2" Type="http://schemas.openxmlformats.org/officeDocument/2006/relationships/tags" Target="../tags/tag70.xml"/></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slideLayout" Target="../slideLayouts/slideLayout2.xml"/><Relationship Id="rId8" Type="http://schemas.openxmlformats.org/officeDocument/2006/relationships/notesSlide" Target="../notesSlides/notesSlide5.xml"/><Relationship Id="rId9" Type="http://schemas.openxmlformats.org/officeDocument/2006/relationships/image" Target="../media/image11.png"/><Relationship Id="rId10"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slideLayout" Target="../slideLayouts/slideLayout2.xml"/><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1" Type="http://schemas.openxmlformats.org/officeDocument/2006/relationships/tags" Target="../tags/tag74.xml"/><Relationship Id="rId2" Type="http://schemas.openxmlformats.org/officeDocument/2006/relationships/tags" Target="../tags/tag7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 Id="rId3" Type="http://schemas.openxmlformats.org/officeDocument/2006/relationships/image" Target="../media/image1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image" Target="../media/image10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slideLayout" Target="../slideLayouts/slideLayout2.xml"/><Relationship Id="rId5" Type="http://schemas.openxmlformats.org/officeDocument/2006/relationships/notesSlide" Target="../notesSlides/notesSlide7.xml"/><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tags" Target="../tags/tag15.xml"/><Relationship Id="rId2" Type="http://schemas.openxmlformats.org/officeDocument/2006/relationships/tags" Target="../tags/tag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77061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14 “Probabilistic Reasoning” (Sections 14.1, 14.2 and 14.4)</a:t>
            </a:r>
            <a:endParaRPr lang="en-US" sz="2400" dirty="0"/>
          </a:p>
        </p:txBody>
      </p:sp>
    </p:spTree>
    <p:extLst>
      <p:ext uri="{BB962C8B-B14F-4D97-AF65-F5344CB8AC3E}">
        <p14:creationId xmlns:p14="http://schemas.microsoft.com/office/powerpoint/2010/main" val="881656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latin typeface="Calibri"/>
                <a:cs typeface="Calibri"/>
              </a:rPr>
              <a:t>Conditional Independence and the </a:t>
            </a:r>
            <a:r>
              <a:rPr lang="en-US" dirty="0">
                <a:latin typeface="Calibri"/>
                <a:cs typeface="Calibri"/>
              </a:rPr>
              <a:t>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smtClean="0">
                <a:latin typeface="Calibri"/>
                <a:cs typeface="Calibri"/>
              </a:rPr>
              <a:t>Chain rule: </a:t>
            </a:r>
            <a:endParaRPr lang="en-US" sz="2400" dirty="0">
              <a:latin typeface="Calibri"/>
              <a:cs typeface="Calibri"/>
            </a:endParaRPr>
          </a:p>
          <a:p>
            <a:pPr eaLnBrk="1" hangingPunct="1">
              <a:lnSpc>
                <a:spcPct val="80000"/>
              </a:lnSpc>
            </a:pPr>
            <a:endParaRPr lang="en-US" sz="2400" dirty="0" smtClean="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r>
              <a:rPr lang="en-US" sz="2400" dirty="0" smtClean="0">
                <a:latin typeface="Calibri"/>
                <a:cs typeface="Calibri"/>
              </a:rPr>
              <a:t>:</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smtClean="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Bayes</a:t>
            </a:r>
            <a:r>
              <a:rPr lang="ja-JP" altLang="en-US" sz="2400" dirty="0" smtClean="0">
                <a:latin typeface="Calibri"/>
                <a:cs typeface="Calibri"/>
              </a:rPr>
              <a:t>’</a:t>
            </a:r>
            <a:r>
              <a:rPr lang="en-US" sz="2400" dirty="0" smtClean="0">
                <a:latin typeface="Calibri"/>
                <a:cs typeface="Calibri"/>
              </a:rPr>
              <a:t>nets </a:t>
            </a:r>
            <a:r>
              <a:rPr lang="en-US" sz="2400" dirty="0">
                <a:latin typeface="Calibri"/>
                <a:cs typeface="Calibri"/>
              </a:rPr>
              <a:t>/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a:t>
            </a:r>
            <a:r>
              <a:rPr lang="en-US" sz="2000" dirty="0" smtClean="0">
                <a:latin typeface="Calibri"/>
                <a:cs typeface="Calibri"/>
              </a:rPr>
              <a:t>interactions</a:t>
            </a:r>
            <a:endParaRPr lang="en-US" sz="20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smtClean="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smtClean="0">
              <a:latin typeface="Calibri"/>
              <a:cs typeface="Calibri"/>
            </a:endParaRPr>
          </a:p>
          <a:p>
            <a:pPr eaLnBrk="1" hangingPunct="1"/>
            <a:endParaRPr lang="en-US" dirty="0">
              <a:latin typeface="Calibri"/>
              <a:cs typeface="Calibri"/>
            </a:endParaRPr>
          </a:p>
          <a:p>
            <a:pPr eaLnBrk="1" hangingPunct="1"/>
            <a:r>
              <a:rPr lang="en-US" dirty="0" smtClean="0">
                <a:latin typeface="Calibri"/>
                <a:cs typeface="Calibri"/>
              </a:rPr>
              <a:t>No </a:t>
            </a:r>
            <a:r>
              <a:rPr lang="en-US" dirty="0">
                <a:latin typeface="Calibri"/>
                <a:cs typeface="Calibri"/>
              </a:rPr>
              <a:t>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smtClean="0">
              <a:latin typeface="Calibri"/>
              <a:cs typeface="Calibri"/>
            </a:endParaRPr>
          </a:p>
          <a:p>
            <a:pPr eaLnBrk="1" hangingPunct="1"/>
            <a:endParaRPr lang="en-US" sz="2400" dirty="0">
              <a:latin typeface="Calibri"/>
              <a:cs typeface="Calibri"/>
            </a:endParaRPr>
          </a:p>
          <a:p>
            <a:pPr lvl="3"/>
            <a:endParaRPr lang="en-US" sz="1200" dirty="0" smtClean="0">
              <a:latin typeface="Calibri"/>
              <a:cs typeface="Calibri"/>
            </a:endParaRPr>
          </a:p>
          <a:p>
            <a:pPr marL="0" indent="0" eaLnBrk="1" hangingPunct="1">
              <a:buNone/>
            </a:pPr>
            <a:endParaRPr lang="en-US" sz="2400" dirty="0" smtClean="0">
              <a:latin typeface="Calibri"/>
              <a:cs typeface="Calibri"/>
            </a:endParaRPr>
          </a:p>
          <a:p>
            <a:pPr eaLnBrk="1" hangingPunct="1"/>
            <a:endParaRPr lang="en-US" sz="2400" dirty="0">
              <a:latin typeface="Calibri"/>
              <a:cs typeface="Calibri"/>
            </a:endParaRPr>
          </a:p>
          <a:p>
            <a:pPr eaLnBrk="1" hangingPunct="1"/>
            <a:endParaRPr lang="en-US" sz="2400" dirty="0" smtClean="0">
              <a:latin typeface="Calibri"/>
              <a:cs typeface="Calibri"/>
            </a:endParaRPr>
          </a:p>
          <a:p>
            <a:pPr lvl="3"/>
            <a:endParaRPr lang="en-US" sz="1200" dirty="0" smtClean="0">
              <a:latin typeface="Calibri"/>
              <a:cs typeface="Calibri"/>
            </a:endParaRPr>
          </a:p>
          <a:p>
            <a:pPr eaLnBrk="1" hangingPunct="1"/>
            <a:r>
              <a:rPr lang="en-US" sz="2400" dirty="0" smtClean="0">
                <a:latin typeface="Calibri"/>
                <a:cs typeface="Calibri"/>
              </a:rPr>
              <a:t>Why </a:t>
            </a:r>
            <a:r>
              <a:rPr lang="en-US" sz="2400" dirty="0">
                <a:latin typeface="Calibri"/>
                <a:cs typeface="Calibri"/>
              </a:rPr>
              <a:t>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smtClean="0">
              <a:latin typeface="Calibri"/>
              <a:cs typeface="Calibri"/>
            </a:endParaRPr>
          </a:p>
          <a:p>
            <a:pPr marL="0" indent="0">
              <a:buNone/>
            </a:pPr>
            <a:r>
              <a:rPr lang="en-US" sz="2400" dirty="0" smtClean="0">
                <a:latin typeface="Calibri"/>
                <a:cs typeface="Calibri"/>
              </a:rPr>
              <a:t/>
            </a:r>
            <a:br>
              <a:rPr lang="en-US" sz="2400" dirty="0" smtClean="0">
                <a:latin typeface="Calibri"/>
                <a:cs typeface="Calibri"/>
              </a:rPr>
            </a:br>
            <a:endParaRPr lang="en-US" sz="2400" dirty="0" smtClean="0">
              <a:latin typeface="Calibri"/>
              <a:cs typeface="Calibri"/>
            </a:endParaRPr>
          </a:p>
          <a:p>
            <a:pPr lvl="3"/>
            <a:endParaRPr lang="en-US" sz="1200" dirty="0" smtClean="0">
              <a:latin typeface="Calibri"/>
              <a:cs typeface="Calibri"/>
            </a:endParaRPr>
          </a:p>
          <a:p>
            <a:r>
              <a:rPr lang="en-US" sz="2400" dirty="0" smtClean="0">
                <a:latin typeface="Calibri"/>
                <a:cs typeface="Calibri"/>
              </a:rPr>
              <a:t>Model 2: rain causes traffic</a:t>
            </a:r>
          </a:p>
          <a:p>
            <a:endParaRPr lang="en-US" sz="2400" dirty="0" smtClean="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endParaRPr lang="en-US" dirty="0"/>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t>
            </a:r>
            <a:endParaRPr lang="en-US" dirty="0"/>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0" indent="0" eaLnBrk="1" hangingPunct="1">
              <a:lnSpc>
                <a:spcPct val="80000"/>
              </a:lnSpc>
              <a:buNone/>
            </a:pPr>
            <a:endParaRPr lang="en-US" sz="2400" dirty="0" smtClean="0">
              <a:solidFill>
                <a:srgbClr val="CC0000"/>
              </a:solidFill>
              <a:latin typeface="Calibri"/>
              <a:cs typeface="Calibri"/>
            </a:endParaRPr>
          </a:p>
          <a:p>
            <a:pPr eaLnBrk="1" hangingPunct="1">
              <a:lnSpc>
                <a:spcPct val="80000"/>
              </a:lnSpc>
            </a:pPr>
            <a:r>
              <a:rPr lang="en-US" sz="2400" dirty="0" smtClean="0">
                <a:solidFill>
                  <a:srgbClr val="CC0000"/>
                </a:solidFill>
                <a:latin typeface="Calibri"/>
                <a:cs typeface="Calibri"/>
              </a:rPr>
              <a:t>Models </a:t>
            </a:r>
            <a:r>
              <a:rPr lang="en-US" sz="2400" dirty="0">
                <a:solidFill>
                  <a:srgbClr val="CC0000"/>
                </a:solidFill>
                <a:latin typeface="Calibri"/>
                <a:cs typeface="Calibri"/>
              </a:rPr>
              <a:t>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r>
              <a:rPr lang="en-US" sz="2000" dirty="0">
                <a:latin typeface="Calibri"/>
                <a:cs typeface="Calibri"/>
              </a:rPr>
              <a:t/>
            </a:r>
            <a:br>
              <a:rPr lang="en-US" sz="2000" dirty="0">
                <a:latin typeface="Calibri"/>
                <a:cs typeface="Calibri"/>
              </a:rPr>
            </a:br>
            <a:r>
              <a:rPr lang="en-US" sz="2000" dirty="0">
                <a:latin typeface="Calibri"/>
                <a:cs typeface="Calibri"/>
              </a:rPr>
              <a:t>     – George E. P. </a:t>
            </a:r>
            <a:r>
              <a:rPr lang="en-US" sz="2000" dirty="0" smtClean="0">
                <a:latin typeface="Calibri"/>
                <a:cs typeface="Calibri"/>
              </a:rPr>
              <a:t>Box</a:t>
            </a:r>
          </a:p>
          <a:p>
            <a:pPr lvl="1" eaLnBrk="1" hangingPunct="1">
              <a:lnSpc>
                <a:spcPct val="80000"/>
              </a:lnSpc>
            </a:pPr>
            <a:endParaRPr lang="en-US" sz="2000" dirty="0">
              <a:latin typeface="Calibri"/>
              <a:cs typeface="Calibri"/>
            </a:endParaRPr>
          </a:p>
          <a:p>
            <a:pPr lvl="6">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What do we do with probabilistic models?</a:t>
            </a:r>
          </a:p>
          <a:p>
            <a:pPr lvl="1" eaLnBrk="1" hangingPunct="1">
              <a:lnSpc>
                <a:spcPct val="80000"/>
              </a:lnSpc>
            </a:pPr>
            <a:r>
              <a:rPr lang="en-US" sz="2000" dirty="0" smtClean="0">
                <a:latin typeface="Calibri"/>
                <a:cs typeface="Calibri"/>
              </a:rPr>
              <a:t>We (or our agents) need to reason about unknown variables, given evidence</a:t>
            </a:r>
          </a:p>
          <a:p>
            <a:pPr lvl="1" eaLnBrk="1" hangingPunct="1">
              <a:lnSpc>
                <a:spcPct val="80000"/>
              </a:lnSpc>
            </a:pPr>
            <a:r>
              <a:rPr lang="en-US" sz="2000" dirty="0" smtClean="0">
                <a:latin typeface="Calibri"/>
                <a:cs typeface="Calibri"/>
              </a:rPr>
              <a:t>Example: explanation (diagnostic reasoning)</a:t>
            </a:r>
          </a:p>
          <a:p>
            <a:pPr lvl="1" eaLnBrk="1" hangingPunct="1">
              <a:lnSpc>
                <a:spcPct val="80000"/>
              </a:lnSpc>
            </a:pPr>
            <a:r>
              <a:rPr lang="en-US" sz="2000" dirty="0" smtClean="0">
                <a:latin typeface="Calibri"/>
                <a:cs typeface="Calibri"/>
              </a:rPr>
              <a:t>Example: prediction (causal reasoning)</a:t>
            </a:r>
            <a:endParaRPr lang="en-US" sz="20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
            </a:r>
            <a:endParaRPr lang="en-US" dirty="0"/>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smtClean="0">
                <a:latin typeface="Calibri"/>
                <a:cs typeface="Calibri"/>
              </a:rPr>
              <a:t>A </a:t>
            </a:r>
            <a:r>
              <a:rPr lang="en-US" sz="2400" dirty="0">
                <a:latin typeface="Calibri"/>
                <a:cs typeface="Calibri"/>
              </a:rPr>
              <a:t>set of nodes, one per variable </a:t>
            </a:r>
            <a:r>
              <a:rPr lang="en-US" sz="2400" dirty="0" smtClean="0">
                <a:latin typeface="Calibri"/>
                <a:cs typeface="Calibri"/>
              </a:rPr>
              <a:t>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a:t>
            </a:r>
            <a:r>
              <a:rPr lang="en-US" sz="2400" dirty="0" smtClean="0">
                <a:latin typeface="Calibri"/>
                <a:cs typeface="Calibri"/>
              </a:rPr>
              <a:t>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a:t>
            </a:r>
            <a:r>
              <a:rPr lang="en-US" sz="2400" dirty="0" smtClean="0">
                <a:latin typeface="Calibri"/>
                <a:cs typeface="Calibri"/>
              </a:rPr>
              <a:t>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a:t>
            </a:r>
            <a:r>
              <a:rPr lang="en-US" sz="2000" dirty="0" smtClean="0">
                <a:latin typeface="Calibri"/>
                <a:cs typeface="Calibri"/>
              </a:rPr>
              <a:t>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a:t>
            </a:r>
            <a:r>
              <a:rPr lang="en-US" sz="2000" dirty="0" smtClean="0">
                <a:latin typeface="Calibri"/>
                <a:cs typeface="Calibri"/>
              </a:rPr>
              <a:t>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3561" name="Picture 9" descr="txp_fig"/>
          <p:cNvPicPr>
            <a:picLocks noChangeAspect="1" noChangeArrowheads="1"/>
          </p:cNvPicPr>
          <p:nvPr>
            <p:custDataLst>
              <p:tags r:id="rId1"/>
            </p:custDataLst>
          </p:nvPr>
        </p:nvPicPr>
        <p:blipFill>
          <a:blip r:embed="rId6"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8305800" y="4368800"/>
            <a:ext cx="2057400" cy="30213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5" name="Picture 4"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895600" y="3987800"/>
            <a:ext cx="1927225" cy="30202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extLst>
      <p:ext uri="{BB962C8B-B14F-4D97-AF65-F5344CB8AC3E}">
        <p14:creationId xmlns:p14="http://schemas.microsoft.com/office/powerpoint/2010/main" val="1489256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a:t>
            </a:r>
            <a:r>
              <a:rPr lang="en-US" sz="24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a:t>
            </a:r>
            <a:r>
              <a:rPr lang="en-US" sz="20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smtClean="0">
                <a:latin typeface="Times" charset="0"/>
              </a:rPr>
              <a:t>P(+cavity, +detect, -toothache)</a:t>
            </a:r>
            <a:endParaRPr lang="en-US" i="1" dirty="0">
              <a:latin typeface="Time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smtClean="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smtClean="0">
              <a:latin typeface="Calibri"/>
              <a:cs typeface="Calibri"/>
            </a:endParaRPr>
          </a:p>
          <a:p>
            <a:pPr lvl="2">
              <a:lnSpc>
                <a:spcPct val="80000"/>
              </a:lnSpc>
            </a:pPr>
            <a:endParaRPr lang="en-US" sz="1600" dirty="0" smtClean="0">
              <a:latin typeface="Calibri"/>
              <a:cs typeface="Calibri"/>
            </a:endParaRPr>
          </a:p>
          <a:p>
            <a:pPr lvl="7">
              <a:lnSpc>
                <a:spcPct val="80000"/>
              </a:lnSpc>
            </a:pPr>
            <a:endParaRPr lang="en-US" sz="1200" dirty="0" smtClean="0">
              <a:latin typeface="Calibri"/>
              <a:cs typeface="Calibri"/>
            </a:endParaRPr>
          </a:p>
          <a:p>
            <a:pPr marL="0" indent="0" eaLnBrk="1" hangingPunct="1">
              <a:lnSpc>
                <a:spcPct val="80000"/>
              </a:lnSpc>
              <a:buNone/>
            </a:pPr>
            <a:r>
              <a:rPr lang="en-US" sz="2400" dirty="0" smtClean="0">
                <a:latin typeface="Calibri"/>
                <a:cs typeface="Calibri"/>
              </a:rPr>
              <a:t>    results in a proper joint distribution?  </a:t>
            </a:r>
            <a:endParaRPr lang="en-US" sz="1200" dirty="0">
              <a:latin typeface="Calibri"/>
              <a:cs typeface="Calibri"/>
            </a:endParaRPr>
          </a:p>
          <a:p>
            <a:pPr lvl="7">
              <a:lnSpc>
                <a:spcPct val="80000"/>
              </a:lnSpc>
            </a:pPr>
            <a:endParaRPr lang="en-US" sz="1200" dirty="0" smtClean="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smtClean="0">
                <a:latin typeface="Calibri"/>
                <a:cs typeface="Calibri"/>
              </a:rPr>
              <a:t>Assume</a:t>
            </a:r>
            <a:r>
              <a:rPr lang="en-US" sz="2400" dirty="0" smtClean="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a:t>
            </a:r>
            <a:r>
              <a:rPr lang="en-US" sz="2400" dirty="0" smtClean="0">
                <a:latin typeface="Calibri"/>
                <a:cs typeface="Calibri"/>
                <a:sym typeface="Wingdings"/>
              </a:rPr>
              <a:t>      Consequence:</a:t>
            </a:r>
            <a:endParaRPr lang="en-US" sz="2400" dirty="0" smtClean="0">
              <a:latin typeface="Calibri"/>
              <a:cs typeface="Calibri"/>
            </a:endParaRPr>
          </a:p>
          <a:p>
            <a:pPr marL="0" indent="0" eaLnBrk="1" hangingPunct="1">
              <a:lnSpc>
                <a:spcPct val="80000"/>
              </a:lnSpc>
              <a:buNone/>
            </a:pPr>
            <a:endParaRPr lang="en-US" sz="2400" dirty="0" smtClean="0">
              <a:latin typeface="Calibri"/>
              <a:cs typeface="Calibri"/>
            </a:endParaRPr>
          </a:p>
          <a:p>
            <a:pPr lvl="2">
              <a:lnSpc>
                <a:spcPct val="80000"/>
              </a:lnSpc>
            </a:pPr>
            <a:endParaRPr lang="en-US" sz="1600" dirty="0" smtClean="0">
              <a:latin typeface="Calibri"/>
              <a:cs typeface="Calibri"/>
            </a:endParaRPr>
          </a:p>
          <a:p>
            <a:pPr eaLnBrk="1" hangingPunct="1">
              <a:lnSpc>
                <a:spcPct val="80000"/>
              </a:lnSpc>
            </a:pPr>
            <a:r>
              <a:rPr lang="en-US" sz="2400" dirty="0" smtClean="0">
                <a:latin typeface="Calibri"/>
                <a:cs typeface="Calibri"/>
              </a:rPr>
              <a:t>Not </a:t>
            </a:r>
            <a:r>
              <a:rPr lang="en-US" sz="2400" dirty="0">
                <a:latin typeface="Calibri"/>
                <a:cs typeface="Calibri"/>
              </a:rPr>
              <a:t>every BN can represent every joint </a:t>
            </a:r>
            <a:r>
              <a:rPr lang="en-US" sz="2400" dirty="0" smtClean="0">
                <a:latin typeface="Calibri"/>
                <a:cs typeface="Calibri"/>
              </a:rPr>
              <a:t>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74594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9" cstate="email">
            <a:extLst>
              <a:ext uri="{28A0092B-C50C-407E-A947-70E740481C1C}">
                <a14:useLocalDpi xmlns:a14="http://schemas.microsoft.com/office/drawing/2010/main" val="0"/>
              </a:ext>
            </a:extLst>
          </a:blip>
          <a:stretch>
            <a:fillRect/>
          </a:stretch>
        </p:blipFill>
        <p:spPr bwMode="auto">
          <a:xfrm>
            <a:off x="1512888"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10" cstate="email">
            <a:extLst>
              <a:ext uri="{28A0092B-C50C-407E-A947-70E740481C1C}">
                <a14:useLocalDpi xmlns:a14="http://schemas.microsoft.com/office/drawing/2010/main" val="0"/>
              </a:ext>
            </a:extLst>
          </a:blip>
          <a:stretch>
            <a:fillRect/>
          </a:stretch>
        </p:blipFill>
        <p:spPr bwMode="auto">
          <a:xfrm>
            <a:off x="6556375" y="3070225"/>
            <a:ext cx="925513" cy="29855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3"/>
            </p:custDataLst>
          </p:nvPr>
        </p:nvPicPr>
        <p:blipFill>
          <a:blip r:embed="rId11" cstate="email">
            <a:extLst>
              <a:ext uri="{28A0092B-C50C-407E-A947-70E740481C1C}">
                <a14:useLocalDpi xmlns:a14="http://schemas.microsoft.com/office/drawing/2010/main" val="0"/>
              </a:ext>
            </a:extLst>
          </a:blip>
          <a:stretch>
            <a:fillRect/>
          </a:stretch>
        </p:blipFill>
        <p:spPr bwMode="auto">
          <a:xfrm>
            <a:off x="3286125"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5640" name="Picture 40"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5"/>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txp_fig.png"/>
          <p:cNvPicPr>
            <a:picLocks noChangeAspect="1"/>
          </p:cNvPicPr>
          <p:nvPr>
            <p:custDataLst>
              <p:tags r:id="rId6"/>
            </p:custDataLst>
          </p:nvPr>
        </p:nvPicPr>
        <p:blipFill>
          <a:blip r:embed="rId13" cstate="email">
            <a:extLst>
              <a:ext uri="{28A0092B-C50C-407E-A947-70E740481C1C}">
                <a14:useLocalDpi xmlns:a14="http://schemas.microsoft.com/office/drawing/2010/main" val="0"/>
              </a:ext>
            </a:extLst>
          </a:blip>
          <a:stretch>
            <a:fillRect/>
          </a:stretch>
        </p:blipFill>
        <p:spPr bwMode="auto">
          <a:xfrm>
            <a:off x="1465263" y="5108575"/>
            <a:ext cx="1971675" cy="29873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3148013" y="1981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895600" y="3417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213135" y="2362200"/>
            <a:ext cx="1810181" cy="29920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smtClean="0">
                <a:latin typeface="Calibri"/>
                <a:cs typeface="Calibri"/>
              </a:rPr>
              <a:t>E</a:t>
            </a:r>
            <a:r>
              <a:rPr lang="en-US" smtClean="0">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gridCol w="762000"/>
              </a:tblGrid>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P(B)</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0.001</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0.999</a:t>
                      </a:r>
                      <a:endParaRPr lang="en-US" sz="180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gridCol w="761813"/>
              </a:tblGrid>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P(E)</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0.002</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0.998</a:t>
                      </a:r>
                      <a:endParaRPr lang="en-US" sz="180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gridCol w="529907"/>
                <a:gridCol w="533400"/>
                <a:gridCol w="1219200"/>
              </a:tblGrid>
              <a:tr h="38096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P(A|B,E)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725">
                <a:tc>
                  <a:txBody>
                    <a:bodyPr/>
                    <a:lstStyle/>
                    <a:p>
                      <a:pPr algn="ctr"/>
                      <a:r>
                        <a:rPr lang="en-US" sz="1800" b="0" dirty="0" smtClean="0">
                          <a:latin typeface="Calibri"/>
                          <a:cs typeface="Calibri"/>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0.94</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0.06</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0.29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0.71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0.001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0.999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gridCol w="533400"/>
                <a:gridCol w="917893"/>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P(J|A)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gridCol w="613093"/>
                <a:gridCol w="914400"/>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P(M|A)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0.7</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 0.3</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6218238" y="3962400"/>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 name="Picture 1"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922588" y="313372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2670175" y="4562475"/>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3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r>
              <a:rPr lang="en-US" sz="2400" dirty="0" smtClean="0">
                <a:latin typeface="Calibri"/>
                <a:cs typeface="Calibri"/>
              </a:rPr>
              <a:t>:</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a:t>
            </a:r>
            <a:r>
              <a:rPr lang="en-US" sz="2400" dirty="0" smtClean="0">
                <a:latin typeface="Calibri"/>
                <a:cs typeface="Calibri"/>
              </a:rPr>
              <a:t>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a:t>
            </a:r>
            <a:r>
              <a:rPr lang="en-US" sz="2000" dirty="0" smtClean="0">
                <a:latin typeface="Calibri"/>
                <a:cs typeface="Calibri"/>
              </a:rPr>
              <a:t>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r>
              <a:rPr lang="en-US" sz="2400" dirty="0" smtClean="0">
                <a:latin typeface="Calibri"/>
                <a:cs typeface="Calibri"/>
              </a:rPr>
              <a:t>?</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a:t>
            </a:r>
            <a:r>
              <a:rPr lang="en-US" sz="2000" dirty="0" smtClean="0">
                <a:latin typeface="Calibri"/>
                <a:cs typeface="Calibri"/>
              </a:rPr>
              <a:t>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a:t>
            </a:r>
            <a:endParaRPr lang="en-US" sz="2400" dirty="0">
              <a:latin typeface="Calibri"/>
              <a:cs typeface="Calibri"/>
            </a:endParaRP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t>
            </a:r>
            <a:r>
              <a:rPr lang="en-US" sz="2400" i="1" dirty="0" smtClean="0">
                <a:latin typeface="Calibri"/>
                <a:cs typeface="Calibri"/>
              </a:rPr>
              <a:t>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a:t>
            </a:r>
            <a:r>
              <a:rPr lang="en-US" sz="2000" dirty="0" smtClean="0">
                <a:latin typeface="Calibri"/>
                <a:cs typeface="Calibri"/>
              </a:rPr>
              <a:t>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smtClean="0">
                <a:latin typeface="Calibri"/>
                <a:cs typeface="Calibri"/>
              </a:rPr>
              <a:t>Review: Independence</a:t>
            </a:r>
            <a:endParaRPr lang="en-US"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latin typeface="Calibri"/>
                <a:cs typeface="Calibri"/>
              </a:rPr>
              <a:t>Bayes’</a:t>
            </a:r>
            <a:r>
              <a:rPr lang="en-US" altLang="ja-JP" dirty="0" smtClean="0">
                <a:latin typeface="Calibri"/>
                <a:cs typeface="Calibri"/>
              </a:rPr>
              <a:t> </a:t>
            </a:r>
            <a:r>
              <a:rPr lang="en-US" dirty="0" smtClean="0">
                <a:latin typeface="Calibri"/>
                <a:cs typeface="Calibri"/>
              </a:rPr>
              <a:t>Nets</a:t>
            </a:r>
            <a:endParaRPr lang="en-US" dirty="0">
              <a:latin typeface="Calibri"/>
              <a:cs typeface="Calibri"/>
            </a:endParaRP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Next: how to answer queries about that distribution</a:t>
            </a:r>
          </a:p>
          <a:p>
            <a:pPr lvl="1" eaLnBrk="1" hangingPunct="1">
              <a:lnSpc>
                <a:spcPct val="80000"/>
              </a:lnSpc>
            </a:pPr>
            <a:r>
              <a:rPr lang="en-US" sz="2000" dirty="0" smtClean="0">
                <a:latin typeface="Calibri"/>
                <a:cs typeface="Calibri"/>
              </a:rPr>
              <a:t>Today</a:t>
            </a:r>
            <a:r>
              <a:rPr lang="en-US" sz="2000" dirty="0">
                <a:latin typeface="Calibri"/>
                <a:cs typeface="Calibri"/>
              </a:rPr>
              <a:t>: </a:t>
            </a:r>
            <a:endParaRPr lang="en-US" sz="2000" dirty="0" smtClean="0">
              <a:latin typeface="Calibri"/>
              <a:cs typeface="Calibri"/>
            </a:endParaRPr>
          </a:p>
          <a:p>
            <a:pPr lvl="2">
              <a:lnSpc>
                <a:spcPct val="80000"/>
              </a:lnSpc>
            </a:pPr>
            <a:r>
              <a:rPr lang="en-US" sz="1600" dirty="0" smtClean="0">
                <a:latin typeface="Calibri"/>
                <a:cs typeface="Calibri"/>
              </a:rPr>
              <a:t>First assembled </a:t>
            </a:r>
            <a:r>
              <a:rPr lang="en-US" sz="1600" dirty="0">
                <a:latin typeface="Calibri"/>
                <a:cs typeface="Calibri"/>
              </a:rPr>
              <a:t>BNs using an intuitive notion of conditional independence as causality</a:t>
            </a:r>
          </a:p>
          <a:p>
            <a:pPr lvl="2">
              <a:lnSpc>
                <a:spcPct val="80000"/>
              </a:lnSpc>
            </a:pPr>
            <a:r>
              <a:rPr lang="en-US" sz="1600" dirty="0" smtClean="0">
                <a:latin typeface="Calibri"/>
                <a:cs typeface="Calibri"/>
              </a:rPr>
              <a:t>Then saw that key property is conditional independence</a:t>
            </a:r>
          </a:p>
          <a:p>
            <a:pPr lvl="1" eaLnBrk="1" hangingPunct="1">
              <a:lnSpc>
                <a:spcPct val="80000"/>
              </a:lnSpc>
            </a:pPr>
            <a:r>
              <a:rPr lang="en-US" sz="2000" dirty="0" smtClean="0">
                <a:latin typeface="Calibri"/>
                <a:cs typeface="Calibri"/>
              </a:rPr>
              <a:t>Main </a:t>
            </a:r>
            <a:r>
              <a:rPr lang="en-US" sz="2000" dirty="0">
                <a:latin typeface="Calibri"/>
                <a:cs typeface="Calibri"/>
              </a:rPr>
              <a:t>goal: answer queries about conditional independence and </a:t>
            </a:r>
            <a:r>
              <a:rPr lang="en-US" sz="2000" dirty="0" smtClean="0">
                <a:latin typeface="Calibri"/>
                <a:cs typeface="Calibri"/>
              </a:rPr>
              <a:t>influence </a:t>
            </a: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After that: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Size of a Bayes</a:t>
            </a:r>
            <a:r>
              <a:rPr lang="ja-JP" altLang="en-US" smtClean="0">
                <a:latin typeface="Calibri"/>
                <a:ea typeface="ＭＳ Ｐゴシック" pitchFamily="34" charset="-128"/>
                <a:cs typeface="Calibri"/>
              </a:rPr>
              <a:t>’</a:t>
            </a:r>
            <a:r>
              <a:rPr lang="en-US" altLang="ja-JP" smtClean="0">
                <a:latin typeface="Calibri"/>
                <a:ea typeface="ＭＳ Ｐゴシック" pitchFamily="34" charset="-128"/>
                <a:cs typeface="Calibri"/>
              </a:rPr>
              <a:t> Net</a:t>
            </a:r>
            <a:endParaRPr lang="en-US" smtClean="0">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smtClean="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2</a:t>
            </a:r>
            <a:r>
              <a:rPr lang="en-US" sz="3200" baseline="30000" dirty="0" smtClean="0">
                <a:latin typeface="Calibri"/>
                <a:ea typeface="ＭＳ Ｐゴシック" pitchFamily="34" charset="-128"/>
                <a:cs typeface="Calibri"/>
              </a:rPr>
              <a:t>N</a:t>
            </a:r>
          </a:p>
          <a:p>
            <a:pPr lvl="7">
              <a:lnSpc>
                <a:spcPct val="90000"/>
              </a:lnSpc>
            </a:pPr>
            <a:endParaRPr lang="en-US" sz="1200" dirty="0" smtClean="0">
              <a:latin typeface="Calibri"/>
              <a:ea typeface="ＭＳ Ｐゴシック" pitchFamily="34" charset="-128"/>
              <a:cs typeface="Calibri"/>
            </a:endParaRPr>
          </a:p>
          <a:p>
            <a:pPr eaLnBrk="1" hangingPunct="1">
              <a:lnSpc>
                <a:spcPct val="90000"/>
              </a:lnSpc>
            </a:pPr>
            <a:r>
              <a:rPr lang="en-US" sz="2400" dirty="0" smtClean="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O(N * 2</a:t>
            </a:r>
            <a:r>
              <a:rPr lang="en-US" sz="3200" baseline="30000" dirty="0" smtClean="0">
                <a:latin typeface="Calibri"/>
                <a:ea typeface="ＭＳ Ｐゴシック" pitchFamily="34" charset="-128"/>
                <a:cs typeface="Calibri"/>
              </a:rPr>
              <a:t>k+1</a:t>
            </a:r>
            <a:r>
              <a:rPr lang="en-US" sz="3200" dirty="0" smtClean="0">
                <a:latin typeface="Calibri"/>
                <a:ea typeface="ＭＳ Ｐゴシック" pitchFamily="34" charset="-128"/>
                <a:cs typeface="Calibri"/>
              </a:rPr>
              <a:t>)</a:t>
            </a:r>
          </a:p>
          <a:p>
            <a:pPr eaLnBrk="1" hangingPunct="1">
              <a:lnSpc>
                <a:spcPct val="90000"/>
              </a:lnSpc>
              <a:buFont typeface="Wingdings" pitchFamily="2" charset="2"/>
              <a:buNone/>
            </a:pPr>
            <a:endParaRPr lang="en-US" sz="2400" dirty="0" smtClean="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smtClean="0">
                <a:latin typeface="Calibri"/>
                <a:ea typeface="ＭＳ Ｐゴシック" pitchFamily="34" charset="-128"/>
                <a:cs typeface="Calibri"/>
              </a:rPr>
              <a:t>Both give you the power to calculate</a:t>
            </a:r>
          </a:p>
          <a:p>
            <a:pPr lvl="7">
              <a:lnSpc>
                <a:spcPct val="90000"/>
              </a:lnSpc>
            </a:pPr>
            <a:endParaRPr lang="en-US" sz="1200" dirty="0" smtClean="0">
              <a:latin typeface="Calibri"/>
              <a:ea typeface="ＭＳ Ｐゴシック" pitchFamily="34" charset="-128"/>
              <a:cs typeface="Calibri"/>
            </a:endParaRPr>
          </a:p>
          <a:p>
            <a:pPr>
              <a:lnSpc>
                <a:spcPct val="90000"/>
              </a:lnSpc>
            </a:pPr>
            <a:endParaRPr lang="en-US" sz="24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BNs: Huge space savings!</a:t>
            </a:r>
          </a:p>
          <a:p>
            <a:pPr lvl="5">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easier to elicit local CPTs</a:t>
            </a:r>
          </a:p>
          <a:p>
            <a:pPr lvl="6">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faster to answer queries (coming)	</a:t>
            </a:r>
          </a:p>
          <a:p>
            <a:pPr lvl="5">
              <a:lnSpc>
                <a:spcPct val="90000"/>
              </a:lnSpc>
            </a:pPr>
            <a:endParaRPr lang="en-US" sz="12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smtClean="0">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smtClean="0">
                <a:latin typeface="Calibri"/>
                <a:cs typeface="Calibri"/>
              </a:rPr>
              <a:t>X and Y are </a:t>
            </a:r>
            <a:r>
              <a:rPr lang="en-US" dirty="0" smtClean="0">
                <a:solidFill>
                  <a:srgbClr val="CC0000"/>
                </a:solidFill>
                <a:latin typeface="Calibri"/>
                <a:cs typeface="Calibri"/>
              </a:rPr>
              <a:t>independent </a:t>
            </a:r>
            <a:r>
              <a:rPr lang="en-US" dirty="0" smtClean="0">
                <a:latin typeface="Calibri"/>
                <a:cs typeface="Calibri"/>
              </a:rPr>
              <a:t>if</a:t>
            </a:r>
          </a:p>
          <a:p>
            <a:pPr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X and Y are </a:t>
            </a:r>
            <a:r>
              <a:rPr lang="en-US" dirty="0" smtClean="0">
                <a:solidFill>
                  <a:srgbClr val="CC0000"/>
                </a:solidFill>
                <a:latin typeface="Calibri"/>
                <a:cs typeface="Calibri"/>
              </a:rPr>
              <a:t>conditionally independent</a:t>
            </a:r>
            <a:r>
              <a:rPr lang="en-US" dirty="0" smtClean="0">
                <a:latin typeface="Calibri"/>
                <a:cs typeface="Calibri"/>
              </a:rPr>
              <a:t> given Z</a:t>
            </a:r>
          </a:p>
          <a:p>
            <a:pPr lvl="1"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smtClean="0">
                <a:latin typeface="Calibri"/>
                <a:cs typeface="Calibri"/>
              </a:rPr>
              <a:t>Example: </a:t>
            </a:r>
          </a:p>
          <a:p>
            <a:pPr eaLnBrk="1" hangingPunct="1">
              <a:lnSpc>
                <a:spcPct val="90000"/>
              </a:lnSpc>
            </a:pPr>
            <a:endParaRPr lang="en-US" dirty="0" smtClean="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4943989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smtClean="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smtClean="0">
              <a:latin typeface="Calibri"/>
              <a:ea typeface="ＭＳ Ｐゴシック" pitchFamily="34" charset="-128"/>
              <a:cs typeface="Calibri"/>
              <a:sym typeface="Wingdings" pitchFamily="2" charset="2"/>
            </a:endParaRPr>
          </a:p>
          <a:p>
            <a:pPr lvl="2"/>
            <a:endParaRPr lang="en-US" sz="16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Beyond above </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chain rule </a:t>
            </a:r>
            <a:r>
              <a:rPr lang="en-US" altLang="ja-JP" sz="1800" dirty="0" smtClean="0">
                <a:latin typeface="Calibri"/>
                <a:ea typeface="ＭＳ Ｐゴシック" pitchFamily="34" charset="-128"/>
                <a:cs typeface="Calibri"/>
                <a:sym typeface="Wingdings" pitchFamily="2" charset="2"/>
              </a:rPr>
              <a:t> </a:t>
            </a:r>
            <a:r>
              <a:rPr lang="en-US" altLang="ja-JP" sz="2400" dirty="0" smtClean="0">
                <a:latin typeface="Calibri"/>
                <a:ea typeface="ＭＳ Ｐゴシック" pitchFamily="34" charset="-128"/>
                <a:cs typeface="Calibri"/>
                <a:sym typeface="Wingdings" pitchFamily="2" charset="2"/>
              </a:rPr>
              <a:t>Bayes net</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 conditional independence assumptions </a:t>
            </a:r>
          </a:p>
          <a:p>
            <a:pPr lvl="6"/>
            <a:endParaRPr lang="en-US" altLang="ja-JP"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Often additional conditional independences</a:t>
            </a:r>
          </a:p>
          <a:p>
            <a:pPr lvl="7"/>
            <a:endParaRPr lang="en-US"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They can be read off the graph</a:t>
            </a:r>
          </a:p>
          <a:p>
            <a:pPr lvl="4"/>
            <a:endParaRPr lang="en-US" sz="12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smtClean="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smtClean="0">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smtClean="0">
                <a:latin typeface="Calibri"/>
                <a:ea typeface="ＭＳ Ｐゴシック" pitchFamily="34" charset="-128"/>
                <a:cs typeface="Calibri"/>
              </a:rPr>
              <a:t>Conditional independence assumptions directly from simplifications in chain rule:</a:t>
            </a: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782492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smtClean="0">
                <a:latin typeface="Calibri"/>
                <a:cs typeface="Calibri"/>
              </a:rPr>
              <a:t>Important question about a BN:</a:t>
            </a:r>
          </a:p>
          <a:p>
            <a:pPr lvl="1" eaLnBrk="1" hangingPunct="1">
              <a:lnSpc>
                <a:spcPct val="90000"/>
              </a:lnSpc>
            </a:pPr>
            <a:r>
              <a:rPr lang="en-US" sz="2400" dirty="0" smtClean="0">
                <a:latin typeface="Calibri"/>
                <a:cs typeface="Calibri"/>
              </a:rPr>
              <a:t>Are two nodes independent given certain evidence?</a:t>
            </a:r>
          </a:p>
          <a:p>
            <a:pPr lvl="1" eaLnBrk="1" hangingPunct="1">
              <a:lnSpc>
                <a:spcPct val="90000"/>
              </a:lnSpc>
            </a:pPr>
            <a:r>
              <a:rPr lang="en-US" sz="2400" dirty="0" smtClean="0">
                <a:latin typeface="Calibri"/>
                <a:cs typeface="Calibri"/>
              </a:rPr>
              <a:t>If yes, can prove using algebra (sometimes tedious)</a:t>
            </a:r>
          </a:p>
          <a:p>
            <a:pPr lvl="1" eaLnBrk="1" hangingPunct="1">
              <a:lnSpc>
                <a:spcPct val="90000"/>
              </a:lnSpc>
            </a:pPr>
            <a:r>
              <a:rPr lang="en-US" sz="2400" dirty="0" smtClean="0">
                <a:latin typeface="Calibri"/>
                <a:cs typeface="Calibri"/>
              </a:rPr>
              <a:t>If no, can prove with a counter example</a:t>
            </a:r>
          </a:p>
          <a:p>
            <a:pPr lvl="1" eaLnBrk="1" hangingPunct="1">
              <a:lnSpc>
                <a:spcPct val="90000"/>
              </a:lnSpc>
            </a:pPr>
            <a:r>
              <a:rPr lang="en-US" sz="2400" dirty="0" smtClean="0">
                <a:latin typeface="Calibri"/>
                <a:cs typeface="Calibri"/>
              </a:rPr>
              <a:t>Example:</a:t>
            </a: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r>
              <a:rPr lang="en-US" sz="2400" dirty="0" smtClean="0">
                <a:latin typeface="Calibri"/>
                <a:cs typeface="Calibri"/>
              </a:rPr>
              <a:t>Question: are X and Z necessarily independent?</a:t>
            </a:r>
          </a:p>
          <a:p>
            <a:pPr lvl="2" eaLnBrk="1" hangingPunct="1">
              <a:lnSpc>
                <a:spcPct val="90000"/>
              </a:lnSpc>
            </a:pPr>
            <a:r>
              <a:rPr lang="en-US" sz="2000" dirty="0" smtClean="0">
                <a:latin typeface="Calibri"/>
                <a:cs typeface="Calibri"/>
              </a:rPr>
              <a:t>Answer: no.  Example: low pressure causes rain, which causes traffic.</a:t>
            </a:r>
          </a:p>
          <a:p>
            <a:pPr lvl="2" eaLnBrk="1" hangingPunct="1">
              <a:lnSpc>
                <a:spcPct val="90000"/>
              </a:lnSpc>
            </a:pPr>
            <a:r>
              <a:rPr lang="en-US" sz="2000" dirty="0" smtClean="0">
                <a:latin typeface="Calibri"/>
                <a:cs typeface="Calibri"/>
              </a:rPr>
              <a:t>X can influence Z, Z can influence X (via Y)</a:t>
            </a:r>
          </a:p>
          <a:p>
            <a:pPr lvl="2" eaLnBrk="1" hangingPunct="1">
              <a:lnSpc>
                <a:spcPct val="90000"/>
              </a:lnSpc>
            </a:pPr>
            <a:r>
              <a:rPr lang="en-US" sz="2000" dirty="0" smtClean="0">
                <a:latin typeface="Calibri"/>
                <a:cs typeface="Calibri"/>
              </a:rPr>
              <a:t>Addendum: they </a:t>
            </a:r>
            <a:r>
              <a:rPr lang="en-US" sz="2000" i="1" dirty="0" smtClean="0">
                <a:latin typeface="Calibri"/>
                <a:cs typeface="Calibri"/>
              </a:rPr>
              <a:t>could </a:t>
            </a:r>
            <a:r>
              <a:rPr lang="en-US" sz="2000" dirty="0" smtClean="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719296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smtClean="0">
                <a:ea typeface="ＭＳ Ｐゴシック" pitchFamily="34" charset="-128"/>
              </a:rPr>
              <a:t>Study independence properties for triples</a:t>
            </a:r>
          </a:p>
          <a:p>
            <a:endParaRPr lang="en-US" dirty="0" smtClean="0">
              <a:ea typeface="ＭＳ Ｐゴシック" pitchFamily="34" charset="-128"/>
            </a:endParaRPr>
          </a:p>
          <a:p>
            <a:pPr eaLnBrk="1" hangingPunct="1"/>
            <a:r>
              <a:rPr lang="en-US" dirty="0" smtClean="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a:t>
            </a:r>
            <a:r>
              <a:rPr lang="en-US" sz="2400" dirty="0" smtClean="0">
                <a:latin typeface="Calibri"/>
                <a:ea typeface="ＭＳ Ｐゴシック" pitchFamily="34" charset="-128"/>
                <a:cs typeface="Calibri"/>
              </a:rPr>
              <a:t>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Low pressure causes rain causes traffic,</a:t>
            </a:r>
          </a:p>
          <a:p>
            <a:pPr marL="914353" lvl="2" indent="0">
              <a:lnSpc>
                <a:spcPct val="80000"/>
              </a:lnSpc>
              <a:buNone/>
            </a:pPr>
            <a:r>
              <a:rPr lang="en-US" sz="2000" dirty="0">
                <a:latin typeface="Calibri"/>
                <a:cs typeface="Calibri"/>
              </a:rPr>
              <a:t> </a:t>
            </a:r>
            <a:r>
              <a:rPr lang="en-US" sz="2000" dirty="0" smtClean="0">
                <a:latin typeface="Calibri"/>
                <a:cs typeface="Calibri"/>
              </a:rPr>
              <a:t>   high pressure causes no rain causes no </a:t>
            </a:r>
          </a:p>
          <a:p>
            <a:pPr marL="914353" lvl="2" indent="0">
              <a:lnSpc>
                <a:spcPct val="80000"/>
              </a:lnSpc>
              <a:buNone/>
            </a:pPr>
            <a:r>
              <a:rPr lang="en-US" sz="2000" dirty="0">
                <a:latin typeface="Calibri"/>
                <a:cs typeface="Calibri"/>
              </a:rPr>
              <a:t> </a:t>
            </a:r>
            <a:r>
              <a:rPr lang="en-US" sz="2000" dirty="0" smtClean="0">
                <a:latin typeface="Calibri"/>
                <a:cs typeface="Calibri"/>
              </a:rPr>
              <a:t>   traffic</a:t>
            </a:r>
          </a:p>
          <a:p>
            <a:pPr lvl="2">
              <a:lnSpc>
                <a:spcPct val="80000"/>
              </a:lnSpc>
            </a:pPr>
            <a:endParaRPr lang="en-US" sz="1600" dirty="0" smtClean="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smtClean="0">
                <a:latin typeface="Calibri"/>
                <a:cs typeface="Calibri"/>
              </a:rPr>
              <a:t>    P( +y | +x ) = 1, P( -y | - x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cs typeface="Calibri"/>
              </a:rPr>
              <a:t>Guaranteed X </a:t>
            </a:r>
            <a:r>
              <a:rPr lang="en-US" sz="2400" dirty="0">
                <a:latin typeface="Calibri"/>
                <a:cs typeface="Calibri"/>
              </a:rPr>
              <a:t>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5">
              <a:lnSpc>
                <a:spcPct val="80000"/>
              </a:lnSpc>
            </a:pPr>
            <a:endParaRPr lang="en-US" sz="1600" dirty="0" smtClean="0">
              <a:solidFill>
                <a:srgbClr val="CC0000"/>
              </a:solidFill>
              <a:latin typeface="Calibri"/>
              <a:cs typeface="Calibri"/>
            </a:endParaRPr>
          </a:p>
          <a:p>
            <a:pPr lvl="1">
              <a:lnSpc>
                <a:spcPct val="80000"/>
              </a:lnSpc>
            </a:pPr>
            <a:r>
              <a:rPr lang="en-US" sz="2400" dirty="0" smtClean="0">
                <a:solidFill>
                  <a:srgbClr val="CC0000"/>
                </a:solidFill>
                <a:latin typeface="Calibri"/>
                <a:cs typeface="Calibri"/>
              </a:rPr>
              <a:t>Evidence </a:t>
            </a:r>
            <a:r>
              <a:rPr lang="en-US" sz="2400" dirty="0">
                <a:solidFill>
                  <a:srgbClr val="CC0000"/>
                </a:solidFill>
                <a:latin typeface="Calibri"/>
                <a:cs typeface="Calibri"/>
              </a:rPr>
              <a:t>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latin typeface="Calibri"/>
                <a:cs typeface="Calibri"/>
              </a:rPr>
              <a:t>Review: </a:t>
            </a:r>
            <a:r>
              <a:rPr lang="en-US" dirty="0" smtClean="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Project due causes both forums busy </a:t>
            </a:r>
          </a:p>
          <a:p>
            <a:pPr marL="914353" lvl="2" indent="0">
              <a:lnSpc>
                <a:spcPct val="80000"/>
              </a:lnSpc>
              <a:buNone/>
            </a:pPr>
            <a:r>
              <a:rPr lang="en-US" sz="2000" dirty="0">
                <a:latin typeface="Calibri"/>
                <a:cs typeface="Calibri"/>
              </a:rPr>
              <a:t>	</a:t>
            </a:r>
            <a:r>
              <a:rPr lang="en-US" sz="2000" dirty="0" smtClean="0">
                <a:latin typeface="Calibri"/>
                <a:cs typeface="Calibri"/>
              </a:rPr>
              <a:t>    and </a:t>
            </a:r>
            <a:r>
              <a:rPr lang="en-US" sz="2000" smtClean="0">
                <a:latin typeface="Calibri"/>
                <a:cs typeface="Calibri"/>
              </a:rPr>
              <a:t>office hours full </a:t>
            </a:r>
            <a:endParaRPr lang="en-US" sz="2000" dirty="0" smtClean="0">
              <a:latin typeface="Calibri"/>
              <a:cs typeface="Calibri"/>
            </a:endParaRPr>
          </a:p>
          <a:p>
            <a:pPr lvl="2">
              <a:lnSpc>
                <a:spcPct val="80000"/>
              </a:lnSpc>
            </a:pPr>
            <a:endParaRPr lang="en-US" sz="2000" dirty="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a:latin typeface="Calibri"/>
                <a:cs typeface="Calibri"/>
              </a:rPr>
              <a:t> </a:t>
            </a:r>
            <a:r>
              <a:rPr lang="en-US" sz="2000" dirty="0" smtClean="0">
                <a:latin typeface="Calibri"/>
                <a:cs typeface="Calibri"/>
              </a:rPr>
              <a:t>        P( +x | +y ) = 1, P( -x | -y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smtClean="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smtClean="0">
                <a:latin typeface="Calibri"/>
                <a:ea typeface="ＭＳ Ｐゴシック" pitchFamily="34" charset="-128"/>
                <a:cs typeface="Calibri"/>
              </a:rPr>
              <a:t>Last configuration: two causes of one effect (v-structures)</a:t>
            </a:r>
          </a:p>
          <a:p>
            <a:pPr eaLnBrk="1" hangingPunct="1"/>
            <a:endParaRPr lang="en-US" sz="2400" dirty="0" smtClean="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Z</a:t>
            </a:r>
            <a:r>
              <a:rPr lang="en-US" sz="1800" dirty="0">
                <a:latin typeface="Calibri"/>
                <a:cs typeface="Calibri"/>
              </a:rPr>
              <a:t>: </a:t>
            </a:r>
            <a:r>
              <a:rPr lang="en-US" sz="1800" dirty="0" smtClean="0">
                <a:latin typeface="Calibri"/>
                <a:cs typeface="Calibri"/>
              </a:rPr>
              <a:t>Traffic</a:t>
            </a:r>
            <a:endParaRPr lang="en-US" sz="1800" dirty="0">
              <a:latin typeface="Calibri"/>
              <a:cs typeface="Calibri"/>
            </a:endParaRP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Are X and Y independent?</a:t>
            </a:r>
          </a:p>
          <a:p>
            <a:pPr lvl="8"/>
            <a:endParaRPr lang="en-US" sz="8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Yes</a:t>
            </a:r>
            <a:r>
              <a:rPr lang="en-US" sz="2000" dirty="0" smtClean="0">
                <a:latin typeface="Calibri"/>
                <a:ea typeface="ＭＳ Ｐゴシック" pitchFamily="34" charset="-128"/>
                <a:cs typeface="Calibri"/>
              </a:rPr>
              <a:t>: the ballgame and the rain cause traffic, but they are not correlated</a:t>
            </a:r>
          </a:p>
          <a:p>
            <a:pPr lvl="8"/>
            <a:endParaRPr lang="en-US" sz="8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Still need to prove they must be (try it!)</a:t>
            </a:r>
          </a:p>
          <a:p>
            <a:pPr lvl="7"/>
            <a:endParaRPr lang="en-US" sz="16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Are X </a:t>
            </a:r>
            <a:r>
              <a:rPr lang="en-US" sz="2400" smtClean="0">
                <a:latin typeface="Calibri"/>
                <a:ea typeface="ＭＳ Ｐゴシック" pitchFamily="34" charset="-128"/>
                <a:cs typeface="Calibri"/>
              </a:rPr>
              <a:t>and Y </a:t>
            </a:r>
            <a:r>
              <a:rPr lang="en-US" sz="2400" dirty="0" smtClean="0">
                <a:latin typeface="Calibri"/>
                <a:ea typeface="ＭＳ Ｐゴシック" pitchFamily="34" charset="-128"/>
                <a:cs typeface="Calibri"/>
              </a:rPr>
              <a:t>independent </a:t>
            </a:r>
            <a:r>
              <a:rPr lang="en-US" sz="2400" smtClean="0">
                <a:latin typeface="Calibri"/>
                <a:ea typeface="ＭＳ Ｐゴシック" pitchFamily="34" charset="-128"/>
                <a:cs typeface="Calibri"/>
              </a:rPr>
              <a:t>given Z?</a:t>
            </a:r>
            <a:endParaRPr lang="en-US" sz="2400" dirty="0" smtClean="0">
              <a:latin typeface="Calibri"/>
              <a:ea typeface="ＭＳ Ｐゴシック" pitchFamily="34" charset="-128"/>
              <a:cs typeface="Calibri"/>
            </a:endParaRPr>
          </a:p>
          <a:p>
            <a:pPr lvl="6"/>
            <a:endParaRPr lang="en-US" sz="12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No</a:t>
            </a:r>
            <a:r>
              <a:rPr lang="en-US" sz="2000" dirty="0" smtClean="0">
                <a:latin typeface="Calibri"/>
                <a:ea typeface="ＭＳ Ｐゴシック" pitchFamily="34" charset="-128"/>
                <a:cs typeface="Calibri"/>
              </a:rPr>
              <a:t>: seeing traffic puts the rain and the ballgame in competition as explanation.</a:t>
            </a:r>
          </a:p>
          <a:p>
            <a:pPr lvl="7"/>
            <a:endParaRPr lang="en-US" sz="1600" dirty="0" smtClean="0">
              <a:latin typeface="Calibri"/>
              <a:ea typeface="ＭＳ Ｐゴシック" pitchFamily="34" charset="-128"/>
              <a:cs typeface="Calibri"/>
            </a:endParaRPr>
          </a:p>
          <a:p>
            <a:r>
              <a:rPr lang="en-US" sz="2400" dirty="0" smtClean="0">
                <a:solidFill>
                  <a:srgbClr val="CC0000"/>
                </a:solidFill>
                <a:latin typeface="Calibri"/>
                <a:ea typeface="ＭＳ Ｐゴシック" pitchFamily="34" charset="-128"/>
                <a:cs typeface="Calibri"/>
              </a:rPr>
              <a:t>This is backwards from the other cases</a:t>
            </a:r>
          </a:p>
          <a:p>
            <a:pPr lvl="8"/>
            <a:endParaRPr lang="en-US" sz="800" dirty="0" smtClean="0">
              <a:solidFill>
                <a:srgbClr val="CC0000"/>
              </a:solidFill>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Observing an effect </a:t>
            </a:r>
            <a:r>
              <a:rPr lang="en-US" sz="2000" dirty="0" smtClean="0">
                <a:solidFill>
                  <a:srgbClr val="CC0000"/>
                </a:solidFill>
                <a:latin typeface="Calibri"/>
                <a:ea typeface="ＭＳ Ｐゴシック" pitchFamily="34" charset="-128"/>
                <a:cs typeface="Calibri"/>
              </a:rPr>
              <a:t>activates </a:t>
            </a:r>
            <a:r>
              <a:rPr lang="en-US" sz="2000" dirty="0" smtClean="0">
                <a:latin typeface="Calibri"/>
                <a:ea typeface="ＭＳ Ｐゴシック" pitchFamily="34" charset="-128"/>
                <a:cs typeface="Calibri"/>
              </a:rPr>
              <a:t>influence between possible causes</a:t>
            </a:r>
            <a:r>
              <a:rPr lang="en-US" dirty="0" smtClean="0">
                <a:latin typeface="Calibri"/>
                <a:ea typeface="ＭＳ Ｐゴシック" pitchFamily="34" charset="-128"/>
                <a:cs typeface="Calibri"/>
              </a:rPr>
              <a:t>.</a:t>
            </a:r>
          </a:p>
          <a:p>
            <a:endParaRPr lang="en-US" sz="2800" dirty="0" smtClean="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a:t>
            </a:r>
            <a:r>
              <a:rPr lang="en-US" sz="1800" dirty="0" smtClean="0">
                <a:latin typeface="Calibri"/>
                <a:cs typeface="Calibri"/>
              </a:rPr>
              <a:t>Raining</a:t>
            </a:r>
            <a:endParaRPr lang="en-US" sz="1800" dirty="0">
              <a:latin typeface="Calibri"/>
              <a:cs typeface="Calibri"/>
            </a:endParaRP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Y: Ballgame</a:t>
            </a:r>
            <a:endParaRPr lang="en-US" sz="1800" dirty="0">
              <a:latin typeface="Calibri"/>
              <a:cs typeface="Calibri"/>
            </a:endParaRP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smtClean="0"/>
          </a:p>
          <a:p>
            <a:pPr eaLnBrk="1" hangingPunct="1"/>
            <a:r>
              <a:rPr lang="en-US" sz="2800" dirty="0" smtClean="0"/>
              <a:t>Solution: analyze the graph</a:t>
            </a:r>
          </a:p>
          <a:p>
            <a:pPr eaLnBrk="1" hangingPunct="1"/>
            <a:endParaRPr lang="en-US" sz="2800" dirty="0"/>
          </a:p>
          <a:p>
            <a:r>
              <a:rPr lang="en-US" sz="2800" dirty="0"/>
              <a:t>Any complex example can be </a:t>
            </a:r>
            <a:r>
              <a:rPr lang="en-US" sz="2800" dirty="0" smtClean="0"/>
              <a:t>broken</a:t>
            </a:r>
          </a:p>
          <a:p>
            <a:pPr marL="0" indent="0">
              <a:buNone/>
            </a:pPr>
            <a:r>
              <a:rPr lang="en-US" sz="2800" dirty="0" smtClean="0"/>
              <a:t>    into repetitions of the </a:t>
            </a:r>
            <a:r>
              <a:rPr lang="en-US" sz="2800" dirty="0"/>
              <a:t>three canonical </a:t>
            </a:r>
            <a:r>
              <a:rPr lang="en-US" sz="2800" dirty="0" smtClean="0"/>
              <a:t>cases</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smtClean="0">
                <a:latin typeface="Calibri"/>
                <a:cs typeface="Calibri"/>
              </a:rPr>
              <a:t>Recipe: shade evidence nodes, look for paths in the resulting graph</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Almost works, but not quite</a:t>
            </a:r>
          </a:p>
          <a:p>
            <a:pPr lvl="1" eaLnBrk="1" hangingPunct="1">
              <a:lnSpc>
                <a:spcPct val="90000"/>
              </a:lnSpc>
            </a:pPr>
            <a:r>
              <a:rPr lang="en-US" sz="2000" dirty="0" smtClean="0">
                <a:latin typeface="Calibri"/>
                <a:cs typeface="Calibri"/>
              </a:rPr>
              <a:t>Where does it break?</a:t>
            </a:r>
          </a:p>
          <a:p>
            <a:pPr lvl="1" eaLnBrk="1" hangingPunct="1">
              <a:lnSpc>
                <a:spcPct val="90000"/>
              </a:lnSpc>
            </a:pPr>
            <a:r>
              <a:rPr lang="en-US" sz="2000" dirty="0" smtClean="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smtClean="0">
                <a:latin typeface="Calibri"/>
                <a:ea typeface="ＭＳ Ｐゴシック" pitchFamily="34" charset="-128"/>
                <a:cs typeface="Calibri"/>
              </a:rPr>
              <a:t>Question: Are X and Y conditionally independent given evidence variables {Z}?</a:t>
            </a:r>
            <a:endParaRPr lang="en-US" sz="14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Yes, if X and Y </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d-separated</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 by Z</a:t>
            </a:r>
          </a:p>
          <a:p>
            <a:pPr lvl="1" eaLnBrk="1" hangingPunct="1">
              <a:lnSpc>
                <a:spcPct val="80000"/>
              </a:lnSpc>
            </a:pPr>
            <a:r>
              <a:rPr lang="en-US" sz="1800" dirty="0" smtClean="0">
                <a:latin typeface="Calibri"/>
                <a:ea typeface="ＭＳ Ｐゴシック" pitchFamily="34" charset="-128"/>
                <a:cs typeface="Calibri"/>
              </a:rPr>
              <a:t>Consider all (undirected) paths from X to Y</a:t>
            </a:r>
            <a:endParaRPr lang="en-US" sz="9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No active paths = independence!</a:t>
            </a:r>
          </a:p>
          <a:p>
            <a:pPr lvl="2" eaLnBrk="1" hangingPunct="1">
              <a:lnSpc>
                <a:spcPct val="80000"/>
              </a:lnSpc>
            </a:pPr>
            <a:endParaRPr lang="en-US" sz="1400" dirty="0" smtClean="0">
              <a:latin typeface="Calibri"/>
              <a:ea typeface="ＭＳ Ｐゴシック" pitchFamily="34" charset="-128"/>
              <a:cs typeface="Calibri"/>
            </a:endParaRPr>
          </a:p>
          <a:p>
            <a:pPr eaLnBrk="1" hangingPunct="1">
              <a:lnSpc>
                <a:spcPct val="80000"/>
              </a:lnSpc>
            </a:pPr>
            <a:endParaRPr lang="en-US" sz="24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path is active if each triple is active:</a:t>
            </a:r>
          </a:p>
          <a:p>
            <a:pPr lvl="1" eaLnBrk="1" hangingPunct="1">
              <a:lnSpc>
                <a:spcPct val="80000"/>
              </a:lnSpc>
            </a:pPr>
            <a:r>
              <a:rPr lang="en-US" sz="1800" dirty="0" smtClean="0">
                <a:latin typeface="Calibri"/>
                <a:ea typeface="ＭＳ Ｐゴシック" pitchFamily="34" charset="-128"/>
                <a:cs typeface="Calibri"/>
              </a:rPr>
              <a:t>Causal chain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 (either direction)</a:t>
            </a:r>
          </a:p>
          <a:p>
            <a:pPr lvl="1" eaLnBrk="1" hangingPunct="1">
              <a:lnSpc>
                <a:spcPct val="80000"/>
              </a:lnSpc>
            </a:pPr>
            <a:r>
              <a:rPr lang="en-US" sz="1800" dirty="0" smtClean="0">
                <a:latin typeface="Calibri"/>
                <a:ea typeface="ＭＳ Ｐゴシック" pitchFamily="34" charset="-128"/>
                <a:cs typeface="Calibri"/>
              </a:rPr>
              <a:t>Common cause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a:t>
            </a:r>
          </a:p>
          <a:p>
            <a:pPr lvl="1" eaLnBrk="1" hangingPunct="1">
              <a:lnSpc>
                <a:spcPct val="80000"/>
              </a:lnSpc>
            </a:pPr>
            <a:r>
              <a:rPr lang="en-US" sz="1800" dirty="0" smtClean="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a:t>
            </a:r>
            <a:r>
              <a:rPr lang="en-US" sz="1800" i="1" dirty="0" smtClean="0">
                <a:latin typeface="Calibri"/>
                <a:ea typeface="ＭＳ Ｐゴシック" pitchFamily="34" charset="-128"/>
                <a:cs typeface="Calibri"/>
              </a:rPr>
              <a:t>or one of its </a:t>
            </a:r>
            <a:r>
              <a:rPr lang="en-US" sz="1800" i="1" dirty="0" err="1" smtClean="0">
                <a:latin typeface="Calibri"/>
                <a:ea typeface="ＭＳ Ｐゴシック" pitchFamily="34" charset="-128"/>
                <a:cs typeface="Calibri"/>
              </a:rPr>
              <a:t>descendents</a:t>
            </a:r>
            <a:r>
              <a:rPr lang="en-US" sz="1800" dirty="0" smtClean="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smtClean="0">
                <a:latin typeface="Calibri"/>
                <a:ea typeface="ＭＳ Ｐゴシック" pitchFamily="34" charset="-128"/>
                <a:cs typeface="Calibri"/>
              </a:rPr>
              <a:t>	</a:t>
            </a:r>
          </a:p>
          <a:p>
            <a:pPr eaLnBrk="1" hangingPunct="1">
              <a:lnSpc>
                <a:spcPct val="80000"/>
              </a:lnSpc>
              <a:buClr>
                <a:srgbClr val="333399"/>
              </a:buClr>
            </a:pPr>
            <a:endParaRPr lang="en-US" sz="2400" dirty="0" smtClean="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smtClean="0">
                <a:solidFill>
                  <a:srgbClr val="333399"/>
                </a:solidFill>
                <a:latin typeface="Calibri"/>
                <a:ea typeface="ＭＳ Ｐゴシック" pitchFamily="34" charset="-128"/>
                <a:cs typeface="Calibri"/>
              </a:rPr>
              <a:t>All it takes to block a path is a single inactive segment</a:t>
            </a: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smtClean="0">
                <a:latin typeface="Calibri"/>
                <a:cs typeface="Calibri"/>
              </a:rPr>
              <a:t>Query:</a:t>
            </a:r>
            <a:r>
              <a:rPr lang="en-US" sz="2800" dirty="0">
                <a:latin typeface="Calibri"/>
                <a:cs typeface="Calibri"/>
              </a:rPr>
              <a:t>	</a:t>
            </a:r>
            <a:endParaRPr lang="en-US" sz="1200" dirty="0" smtClean="0">
              <a:latin typeface="Calibri"/>
              <a:cs typeface="Calibri"/>
            </a:endParaRPr>
          </a:p>
          <a:p>
            <a:pPr>
              <a:buFont typeface="Wingdings" charset="0"/>
              <a:buChar char="§"/>
              <a:defRPr/>
            </a:pPr>
            <a:endParaRPr lang="en-US" sz="1600" dirty="0" smtClean="0">
              <a:latin typeface="Calibri"/>
              <a:cs typeface="Calibri"/>
            </a:endParaRPr>
          </a:p>
          <a:p>
            <a:pPr>
              <a:buFont typeface="Wingdings" charset="0"/>
              <a:buChar char="§"/>
              <a:defRPr/>
            </a:pPr>
            <a:r>
              <a:rPr lang="en-US" sz="2800" dirty="0" smtClean="0">
                <a:latin typeface="Calibri"/>
                <a:cs typeface="Calibri"/>
              </a:rPr>
              <a:t>Check </a:t>
            </a:r>
            <a:r>
              <a:rPr lang="en-US" sz="2800" dirty="0">
                <a:latin typeface="Calibri"/>
                <a:cs typeface="Calibri"/>
              </a:rPr>
              <a:t>all (undirected!) paths </a:t>
            </a:r>
            <a:r>
              <a:rPr lang="en-US" sz="2800" dirty="0" smtClean="0">
                <a:latin typeface="Calibri"/>
                <a:cs typeface="Calibri"/>
              </a:rPr>
              <a:t>between        and </a:t>
            </a:r>
            <a:endParaRPr lang="en-US" sz="2800" dirty="0">
              <a:latin typeface="Calibri"/>
              <a:cs typeface="Calibri"/>
            </a:endParaRPr>
          </a:p>
          <a:p>
            <a:pPr lvl="7">
              <a:buFont typeface="Wingdings" charset="0"/>
              <a:buChar char="§"/>
              <a:defRPr/>
            </a:pPr>
            <a:endParaRPr lang="en-US" sz="600" dirty="0" smtClean="0">
              <a:latin typeface="Calibri"/>
              <a:cs typeface="Calibri"/>
            </a:endParaRPr>
          </a:p>
          <a:p>
            <a:pPr lvl="1">
              <a:buFont typeface="Wingdings" charset="0"/>
              <a:buChar char="§"/>
              <a:defRPr/>
            </a:pPr>
            <a:r>
              <a:rPr lang="en-US" sz="2400" dirty="0" smtClean="0">
                <a:latin typeface="Calibri"/>
                <a:cs typeface="Calibri"/>
              </a:rPr>
              <a:t>If one or more active, then independence not guaranteed</a:t>
            </a:r>
            <a:endParaRPr lang="en-US" sz="2400" dirty="0">
              <a:latin typeface="Calibri"/>
              <a:cs typeface="Calibri"/>
            </a:endParaRPr>
          </a:p>
          <a:p>
            <a:pPr marL="0" indent="0">
              <a:buNone/>
              <a:defRPr/>
            </a:pPr>
            <a:r>
              <a:rPr lang="en-US" sz="2800" dirty="0">
                <a:latin typeface="Calibri"/>
                <a:cs typeface="Calibri"/>
              </a:rPr>
              <a:t>   </a:t>
            </a:r>
            <a:endParaRPr lang="en-US" dirty="0" smtClean="0">
              <a:latin typeface="Calibri"/>
              <a:cs typeface="Calibri"/>
            </a:endParaRPr>
          </a:p>
          <a:p>
            <a:pPr lvl="1">
              <a:buFont typeface="Wingdings" charset="0"/>
              <a:buChar char="§"/>
              <a:defRPr/>
            </a:pPr>
            <a:endParaRPr lang="en-US" sz="2400" dirty="0" smtClean="0">
              <a:latin typeface="Calibri"/>
              <a:cs typeface="Calibri"/>
            </a:endParaRPr>
          </a:p>
          <a:p>
            <a:pPr lvl="1">
              <a:buFont typeface="Wingdings" charset="0"/>
              <a:buChar char="§"/>
              <a:defRPr/>
            </a:pPr>
            <a:r>
              <a:rPr lang="en-US" sz="2400" dirty="0" smtClean="0">
                <a:latin typeface="Calibri"/>
                <a:cs typeface="Calibri"/>
              </a:rPr>
              <a:t>Otherwise (i.e. if all paths are inactive),</a:t>
            </a:r>
          </a:p>
          <a:p>
            <a:pPr marL="457176" lvl="1" indent="0">
              <a:buNone/>
              <a:defRPr/>
            </a:pPr>
            <a:r>
              <a:rPr lang="en-US" sz="2400" dirty="0" smtClean="0">
                <a:latin typeface="Calibri"/>
                <a:cs typeface="Calibri"/>
              </a:rPr>
              <a:t>    then independence is guaranteed</a:t>
            </a:r>
            <a:endParaRPr lang="en-US" sz="2400" dirty="0">
              <a:latin typeface="Calibri"/>
              <a:cs typeface="Calibri"/>
            </a:endParaRPr>
          </a:p>
        </p:txBody>
      </p:sp>
      <p:sp>
        <p:nvSpPr>
          <p:cNvPr id="60417" name="Title 1"/>
          <p:cNvSpPr>
            <a:spLocks noGrp="1"/>
          </p:cNvSpPr>
          <p:nvPr>
            <p:ph type="title"/>
          </p:nvPr>
        </p:nvSpPr>
        <p:spPr/>
        <p:txBody>
          <a:bodyPr/>
          <a:lstStyle/>
          <a:p>
            <a:r>
              <a:rPr lang="en-US" smtClean="0">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Review: Independence</a:t>
            </a:r>
            <a:endParaRPr lang="en-US" dirty="0" smtClean="0">
              <a:latin typeface="Calibri"/>
              <a:cs typeface="Calibri"/>
            </a:endParaRPr>
          </a:p>
        </p:txBody>
      </p:sp>
      <p:sp>
        <p:nvSpPr>
          <p:cNvPr id="27651" name="Rectangle 3"/>
          <p:cNvSpPr>
            <a:spLocks noGrp="1" noChangeArrowheads="1"/>
          </p:cNvSpPr>
          <p:nvPr>
            <p:ph idx="1"/>
          </p:nvPr>
        </p:nvSpPr>
        <p:spPr/>
        <p:txBody>
          <a:bodyPr/>
          <a:lstStyle/>
          <a:p>
            <a:pPr eaLnBrk="1" hangingPunct="1"/>
            <a:r>
              <a:rPr lang="en-US" dirty="0" smtClean="0">
                <a:latin typeface="Calibri"/>
                <a:cs typeface="Calibri"/>
              </a:rPr>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220943122"/>
              </p:ext>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9" cstate="email">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3807733116"/>
              </p:ext>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3538927875"/>
              </p:ext>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1" cstate="email">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27692" name="Picture 58" descr="txp_fig"/>
          <p:cNvPicPr>
            <a:picLocks noChangeAspect="1" noChangeArrowheads="1"/>
          </p:cNvPicPr>
          <p:nvPr>
            <p:custDataLst>
              <p:tags r:id="rId5"/>
            </p:custDataLst>
          </p:nvPr>
        </p:nvPicPr>
        <p:blipFill>
          <a:blip r:embed="rId13" cstate="email">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4" cstate="email">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828315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smtClean="0">
                <a:ea typeface="ＭＳ Ｐゴシック" pitchFamily="34" charset="-128"/>
              </a:rPr>
              <a:t>Variables:</a:t>
            </a:r>
          </a:p>
          <a:p>
            <a:pPr lvl="1" eaLnBrk="1" hangingPunct="1"/>
            <a:r>
              <a:rPr lang="en-US" dirty="0" smtClean="0">
                <a:ea typeface="ＭＳ Ｐゴシック" pitchFamily="34" charset="-128"/>
              </a:rPr>
              <a:t>R: Raining</a:t>
            </a:r>
          </a:p>
          <a:p>
            <a:pPr lvl="1" eaLnBrk="1" hangingPunct="1"/>
            <a:r>
              <a:rPr lang="en-US" dirty="0" smtClean="0">
                <a:ea typeface="ＭＳ Ｐゴシック" pitchFamily="34" charset="-128"/>
              </a:rPr>
              <a:t>T: Traffic</a:t>
            </a:r>
          </a:p>
          <a:p>
            <a:pPr lvl="1" eaLnBrk="1" hangingPunct="1"/>
            <a:r>
              <a:rPr lang="en-US" dirty="0" smtClean="0">
                <a:ea typeface="ＭＳ Ｐゴシック" pitchFamily="34" charset="-128"/>
              </a:rPr>
              <a:t>D: Roof drips</a:t>
            </a:r>
          </a:p>
          <a:p>
            <a:pPr lvl="1" eaLnBrk="1" hangingPunct="1"/>
            <a:r>
              <a:rPr lang="en-US" dirty="0" smtClean="0">
                <a:ea typeface="ＭＳ Ｐゴシック" pitchFamily="34" charset="-128"/>
              </a:rPr>
              <a:t>S: I’</a:t>
            </a:r>
            <a:r>
              <a:rPr lang="en-US" altLang="ja-JP" dirty="0" smtClean="0">
                <a:ea typeface="ＭＳ Ｐゴシック" pitchFamily="34" charset="-128"/>
              </a:rPr>
              <a:t>m sad</a:t>
            </a:r>
          </a:p>
          <a:p>
            <a:pPr eaLnBrk="1" hangingPunct="1"/>
            <a:r>
              <a:rPr lang="en-US" dirty="0" smtClean="0">
                <a:ea typeface="ＭＳ Ｐゴシック" pitchFamily="34" charset="-128"/>
              </a:rPr>
              <a:t>Questions:</a:t>
            </a:r>
          </a:p>
          <a:p>
            <a:pPr lvl="1" eaLnBrk="1" hangingPunct="1"/>
            <a:endParaRPr lang="en-US" dirty="0" smtClean="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smtClean="0">
                <a:ea typeface="ＭＳ Ｐゴシック" pitchFamily="34" charset="-128"/>
              </a:rPr>
              <a:t>Given a Bayes net structure, can run d-separation algorithm to build a complete list of conditional independences that are necessarily true of the form</a:t>
            </a: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r>
              <a:rPr lang="en-US" sz="2400" dirty="0" smtClean="0">
                <a:ea typeface="ＭＳ Ｐゴシック" pitchFamily="34" charset="-128"/>
              </a:rPr>
              <a:t>This list determines the set of probability distributions that can be represented </a:t>
            </a:r>
          </a:p>
          <a:p>
            <a:endParaRPr lang="en-US" sz="2400"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marL="457200" lvl="1" indent="0">
              <a:buFont typeface="Wingdings" pitchFamily="2" charset="2"/>
              <a:buNone/>
            </a:pPr>
            <a:endParaRPr lang="en-US" dirty="0" smtClean="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61378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smtClean="0">
                <a:latin typeface="Calibri"/>
                <a:ea typeface="ＭＳ Ｐゴシック" pitchFamily="34" charset="-128"/>
                <a:cs typeface="Calibri"/>
              </a:rPr>
              <a:t>Given some graph topology G, only certain joint distributions can be encoded</a:t>
            </a:r>
          </a:p>
          <a:p>
            <a:pPr lvl="6"/>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 graph structure guarantees certain (conditional) independences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(There might be more independence)</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Adding arcs increases the set of distributions, but has several costs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smtClean="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smtClean="0">
                <a:latin typeface="Calibri"/>
                <a:ea typeface="ＭＳ Ｐゴシック" pitchFamily="34" charset="-128"/>
                <a:cs typeface="Calibri"/>
              </a:rPr>
              <a:t>Bayes nets compactly encode joint distributions</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A Bayes</a:t>
            </a:r>
            <a:r>
              <a:rPr lang="en-US" altLang="ja-JP" sz="2800" dirty="0" smtClean="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a:t>
            </a:r>
            <a:r>
              <a:rPr lang="en-US" sz="2000" dirty="0" smtClean="0">
                <a:latin typeface="Calibri"/>
                <a:cs typeface="Calibri"/>
              </a:rPr>
              <a:t>Detect)</a:t>
            </a:r>
            <a:endParaRPr lang="en-US" sz="2000" dirty="0">
              <a:latin typeface="Calibri"/>
              <a:cs typeface="Calibri"/>
            </a:endParaRP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a:t>
            </a:r>
            <a:r>
              <a:rPr lang="en-US" sz="2000" dirty="0" smtClean="0">
                <a:latin typeface="Calibri"/>
                <a:cs typeface="Calibri"/>
              </a:rPr>
              <a:t>detects it </a:t>
            </a:r>
            <a:r>
              <a:rPr lang="en-US" sz="2000" dirty="0">
                <a:latin typeface="Calibri"/>
                <a:cs typeface="Calibri"/>
              </a:rPr>
              <a:t>doesn't depend on whether I have a toothache:</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+cavity) = P</a:t>
            </a:r>
            <a:r>
              <a:rPr lang="en-US" sz="1800" dirty="0" smtClean="0">
                <a:latin typeface="Calibri"/>
                <a:cs typeface="Calibri"/>
              </a:rPr>
              <a:t>(+detect </a:t>
            </a:r>
            <a:r>
              <a:rPr lang="en-US" sz="1800" dirty="0">
                <a:latin typeface="Calibri"/>
                <a:cs typeface="Calibri"/>
              </a:rPr>
              <a:t>|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a:t>
            </a:r>
            <a:r>
              <a:rPr lang="en-US" sz="1800" dirty="0" smtClean="0">
                <a:latin typeface="Calibri"/>
                <a:cs typeface="Calibri"/>
              </a:rPr>
              <a:t>(+detect|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smtClean="0">
                <a:latin typeface="Calibri"/>
                <a:cs typeface="Calibri"/>
              </a:rPr>
              <a:t>Detect </a:t>
            </a:r>
            <a:r>
              <a:rPr lang="en-US" sz="2000" dirty="0">
                <a:latin typeface="Calibri"/>
                <a:cs typeface="Calibri"/>
              </a:rPr>
              <a:t>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smtClean="0">
                <a:latin typeface="Calibri"/>
                <a:cs typeface="Calibri"/>
              </a:rPr>
              <a:t>P(Detect </a:t>
            </a:r>
            <a:r>
              <a:rPr lang="en-US" sz="1800" dirty="0">
                <a:latin typeface="Calibri"/>
                <a:cs typeface="Calibri"/>
              </a:rPr>
              <a:t>| Toothache, Cavity) = </a:t>
            </a:r>
            <a:r>
              <a:rPr lang="en-US" sz="1800" dirty="0" smtClean="0">
                <a:latin typeface="Calibri"/>
                <a:cs typeface="Calibri"/>
              </a:rPr>
              <a:t>P(Detect </a:t>
            </a:r>
            <a:r>
              <a:rPr lang="en-US" sz="1800" dirty="0">
                <a:latin typeface="Calibri"/>
                <a:cs typeface="Calibri"/>
              </a:rPr>
              <a:t>|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Detect , Cavity) = P(Toothache | Cavity)</a:t>
            </a:r>
          </a:p>
          <a:p>
            <a:pPr lvl="1">
              <a:lnSpc>
                <a:spcPct val="80000"/>
              </a:lnSpc>
            </a:pPr>
            <a:r>
              <a:rPr lang="en-US" sz="1800" dirty="0" smtClean="0">
                <a:latin typeface="Calibri"/>
                <a:cs typeface="Calibri"/>
              </a:rPr>
              <a:t>P(Toothache, Detect | Cavity) = P(Toothache | Cavity) P(Detect | Cavity)</a:t>
            </a:r>
          </a:p>
          <a:p>
            <a:pPr lvl="1">
              <a:lnSpc>
                <a:spcPct val="80000"/>
              </a:lnSpc>
            </a:pPr>
            <a:r>
              <a:rPr lang="en-US" sz="1800" dirty="0" smtClean="0">
                <a:latin typeface="Calibri"/>
                <a:cs typeface="Calibri"/>
              </a:rPr>
              <a:t>One can be derived from the other using the chain rule</a:t>
            </a:r>
            <a:endParaRPr lang="en-US" sz="1800" dirty="0">
              <a:latin typeface="Calibri"/>
              <a:cs typeface="Calibri"/>
            </a:endParaRP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a:t>
            </a:r>
            <a:r>
              <a:rPr lang="en-US" sz="2400" dirty="0" smtClean="0">
                <a:latin typeface="Calibri"/>
                <a:cs typeface="Calibri"/>
              </a:rPr>
              <a:t>rare, and it doesn’t help us make inferences about other variables.</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43"/>
  <p:tag name="PICTUREFILESIZE" val="703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34"/>
  <p:tag name="PICTUREFILESIZE" val="673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10;\]&#10;\end{document}&#10;"/>
  <p:tag name="FILENAME" val="txp_fig"/>
  <p:tag name="FORMAT" val="pngmono"/>
  <p:tag name="RES" val="1200"/>
  <p:tag name="BLEND" val="0"/>
  <p:tag name="TRANSPARENT" val="0"/>
  <p:tag name="TBUG" val="0"/>
  <p:tag name="ALLOWFS" val="0"/>
  <p:tag name="ORIGWIDTH" val="61"/>
  <p:tag name="PICTUREFILESIZE" val="3682"/>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n)&#10;\]&#10;\end{document}&#10;"/>
  <p:tag name="FILENAME" val="txp_fig"/>
  <p:tag name="FORMAT" val="pngmono"/>
  <p:tag name="RES" val="1200"/>
  <p:tag name="BLEND" val="0"/>
  <p:tag name="TRANSPARENT" val="0"/>
  <p:tag name="TBUG" val="0"/>
  <p:tag name="ALLOWFS" val="0"/>
  <p:tag name="ORIGWIDTH" val="62"/>
  <p:tag name="PICTUREFILESIZE" val="4045"/>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ORIGWIDTH" val="61"/>
  <p:tag name="PICTUREFILESIZE" val="404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h, h, t, h) =&#10;\]&#10;\end{document}&#10;"/>
  <p:tag name="FILENAME" val="txp_fig"/>
  <p:tag name="FORMAT" val="pngmono"/>
  <p:tag name="RES" val="1200"/>
  <p:tag name="BLEND" val="0"/>
  <p:tag name="TRANSPARENT" val="0"/>
  <p:tag name="TBUG" val="0"/>
  <p:tag name="ALLOWFS" val="0"/>
  <p:tag name="ORIGWIDTH" val="132"/>
  <p:tag name="PICTUREFILESIZE" val="643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 t) =&#10;\]&#10;\end{document}&#10;"/>
  <p:tag name="FILENAME" val="txp_fig"/>
  <p:tag name="FORMAT" val="pngmono"/>
  <p:tag name="RES" val="1200"/>
  <p:tag name="BLEND" val="0"/>
  <p:tag name="TRANSPARENT" val="0"/>
  <p:tag name="TBUG" val="0"/>
  <p:tag name="ALLOWFS" val="0"/>
  <p:tag name="ORIGWIDTH" val="121"/>
  <p:tag name="PICTUREFILESIZE" val="453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1"/>
  <p:tag name="PICTUREFILESIZE" val="407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55794</TotalTime>
  <Words>4174</Words>
  <Application>Microsoft Macintosh PowerPoint</Application>
  <PresentationFormat>Widescreen</PresentationFormat>
  <Paragraphs>984</Paragraphs>
  <Slides>54</Slides>
  <Notes>40</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Calibri</vt:lpstr>
      <vt:lpstr>Mangal</vt:lpstr>
      <vt:lpstr>ＭＳ Ｐゴシック</vt:lpstr>
      <vt:lpstr>Symbol</vt:lpstr>
      <vt:lpstr>Times</vt:lpstr>
      <vt:lpstr>Times New Roman</vt:lpstr>
      <vt:lpstr>Wingdings</vt:lpstr>
      <vt:lpstr>Arial</vt:lpstr>
      <vt:lpstr>dan-berkeley-nlp-v1</vt:lpstr>
      <vt:lpstr>PowerPoint Presentation</vt:lpstr>
      <vt:lpstr>Probabilistic Models</vt:lpstr>
      <vt:lpstr>Review: Independence</vt:lpstr>
      <vt:lpstr>Review: Independence?</vt:lpstr>
      <vt:lpstr>Review: Independence</vt:lpstr>
      <vt:lpstr>Review: Conditional Independence</vt:lpstr>
      <vt:lpstr>Review: Conditional Independence</vt:lpstr>
      <vt:lpstr>Conditional Independence</vt:lpstr>
      <vt:lpstr>Conditional Independence</vt:lpstr>
      <vt:lpstr>Conditional Independence and the Chain Rule</vt:lpstr>
      <vt:lpstr>Bayes’ Nets: Big Picture</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Bayes’ Net Semantics</vt:lpstr>
      <vt:lpstr>Probabilities in BNs</vt:lpstr>
      <vt:lpstr>Probabilities in BNs</vt:lpstr>
      <vt:lpstr>Example: Coin Flips</vt:lpstr>
      <vt:lpstr>Example: Traffic</vt:lpstr>
      <vt:lpstr>Example: Alarm Network</vt:lpstr>
      <vt:lpstr>Example: Traffic</vt:lpstr>
      <vt:lpstr>Example: Reverse Traffic</vt:lpstr>
      <vt:lpstr>Causality?</vt:lpstr>
      <vt:lpstr>Bayes’ Nets</vt:lpstr>
      <vt:lpstr>Size of a Bayes’ Net</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3369</cp:revision>
  <cp:lastPrinted>2019-10-24T13:18:23Z</cp:lastPrinted>
  <dcterms:created xsi:type="dcterms:W3CDTF">2004-08-27T04:16:05Z</dcterms:created>
  <dcterms:modified xsi:type="dcterms:W3CDTF">2019-10-29T14:22:45Z</dcterms:modified>
</cp:coreProperties>
</file>